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1695" r:id="rId2"/>
    <p:sldId id="1583" r:id="rId3"/>
    <p:sldId id="1696" r:id="rId4"/>
    <p:sldId id="1789" r:id="rId5"/>
    <p:sldId id="1798" r:id="rId6"/>
    <p:sldId id="1800" r:id="rId7"/>
    <p:sldId id="1734" r:id="rId8"/>
    <p:sldId id="1698" r:id="rId9"/>
    <p:sldId id="1777" r:id="rId10"/>
    <p:sldId id="1727" r:id="rId11"/>
    <p:sldId id="1728" r:id="rId12"/>
    <p:sldId id="1731" r:id="rId13"/>
    <p:sldId id="1770" r:id="rId14"/>
    <p:sldId id="1739" r:id="rId15"/>
    <p:sldId id="1742" r:id="rId16"/>
    <p:sldId id="1773" r:id="rId17"/>
    <p:sldId id="1799" r:id="rId18"/>
    <p:sldId id="1771" r:id="rId19"/>
    <p:sldId id="1763" r:id="rId20"/>
    <p:sldId id="1762" r:id="rId21"/>
    <p:sldId id="1735" r:id="rId22"/>
    <p:sldId id="1751" r:id="rId23"/>
    <p:sldId id="1740" r:id="rId24"/>
    <p:sldId id="1754" r:id="rId25"/>
    <p:sldId id="1720" r:id="rId26"/>
    <p:sldId id="1765" r:id="rId27"/>
    <p:sldId id="1758" r:id="rId28"/>
    <p:sldId id="1757" r:id="rId29"/>
    <p:sldId id="1726" r:id="rId30"/>
    <p:sldId id="1792" r:id="rId31"/>
    <p:sldId id="1793" r:id="rId32"/>
    <p:sldId id="1796" r:id="rId33"/>
    <p:sldId id="1802" r:id="rId34"/>
    <p:sldId id="1801" r:id="rId35"/>
  </p:sldIdLst>
  <p:sldSz cx="9144000" cy="6858000" type="screen4x3"/>
  <p:notesSz cx="6797675" cy="9928225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2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7A37"/>
    <a:srgbClr val="6600CC"/>
    <a:srgbClr val="0000FF"/>
    <a:srgbClr val="FF9900"/>
    <a:srgbClr val="CC0099"/>
    <a:srgbClr val="003399"/>
    <a:srgbClr val="FF7C80"/>
    <a:srgbClr val="FF3300"/>
    <a:srgbClr val="FFFF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77" autoAdjust="0"/>
    <p:restoredTop sz="67460" autoAdjust="0"/>
  </p:normalViewPr>
  <p:slideViewPr>
    <p:cSldViewPr>
      <p:cViewPr varScale="1">
        <p:scale>
          <a:sx n="58" d="100"/>
          <a:sy n="58" d="100"/>
        </p:scale>
        <p:origin x="-165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6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40" y="-120"/>
      </p:cViewPr>
      <p:guideLst>
        <p:guide orient="horz" pos="3127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r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6726623E-9264-4A9D-AAA6-D97E40435C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36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r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7713"/>
            <a:ext cx="4957763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smtClean="0"/>
              <a:t>Click to edit Master text styles</a:t>
            </a:r>
          </a:p>
          <a:p>
            <a:pPr lvl="1"/>
            <a:r>
              <a:rPr lang="el-GR" noProof="0" smtClean="0"/>
              <a:t>Second level</a:t>
            </a:r>
          </a:p>
          <a:p>
            <a:pPr lvl="2"/>
            <a:r>
              <a:rPr lang="el-GR" noProof="0" smtClean="0"/>
              <a:t>Third level</a:t>
            </a:r>
          </a:p>
          <a:p>
            <a:pPr lvl="3"/>
            <a:r>
              <a:rPr lang="el-GR" noProof="0" smtClean="0"/>
              <a:t>Fourth level</a:t>
            </a:r>
          </a:p>
          <a:p>
            <a:pPr lvl="4"/>
            <a:r>
              <a:rPr lang="el-GR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BC4A8D57-E31C-4CFD-8C03-A19462F07488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xmlns="" val="2686179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178475-C2D0-4F6D-AB6C-B0DEC1D9F23D}" type="slidenum">
              <a:rPr lang="el-GR" smtClean="0"/>
              <a:pPr>
                <a:defRPr/>
              </a:pPr>
              <a:t>1</a:t>
            </a:fld>
            <a:endParaRPr lang="el-GR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9300"/>
            <a:ext cx="4954587" cy="3717925"/>
          </a:xfrm>
          <a:ln w="12700" cap="flat"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13</a:t>
            </a:fld>
            <a:endParaRPr lang="el-G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14</a:t>
            </a:fld>
            <a:endParaRPr lang="el-G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15</a:t>
            </a:fld>
            <a:endParaRPr lang="el-G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16</a:t>
            </a:fld>
            <a:endParaRPr lang="el-G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l-GR" sz="2000" dirty="0" smtClean="0">
                <a:ea typeface="ＭＳ Ｐゴシック" pitchFamily="34" charset="-128"/>
              </a:rPr>
              <a:t>Η </a:t>
            </a:r>
            <a:r>
              <a:rPr lang="en-US" sz="2000" dirty="0" smtClean="0">
                <a:ea typeface="ＭＳ Ｐゴシック" pitchFamily="34" charset="-128"/>
              </a:rPr>
              <a:t>dist</a:t>
            </a:r>
            <a:r>
              <a:rPr lang="en-US" sz="2000" baseline="-25000" dirty="0" smtClean="0">
                <a:ea typeface="ＭＳ Ｐゴシック" pitchFamily="34" charset="-128"/>
              </a:rPr>
              <a:t>Mah</a:t>
            </a:r>
            <a:r>
              <a:rPr lang="el-GR" sz="2000" dirty="0" smtClean="0">
                <a:ea typeface="ＭＳ Ｐゴシック" pitchFamily="34" charset="-128"/>
              </a:rPr>
              <a:t> </a:t>
            </a:r>
            <a:r>
              <a:rPr lang="el-GR" sz="2000" dirty="0" smtClean="0">
                <a:ea typeface="ＭＳ Ｐゴシック" pitchFamily="34" charset="-128"/>
              </a:rPr>
              <a:t>είναι η απόσταση μεταξύ ενός σημείου και του</a:t>
            </a:r>
            <a:r>
              <a:rPr lang="en-US" sz="2000" dirty="0" smtClean="0">
                <a:ea typeface="ＭＳ Ｐゴシック" pitchFamily="34" charset="-128"/>
              </a:rPr>
              <a:t> </a:t>
            </a:r>
            <a:r>
              <a:rPr lang="en-US" sz="2000" dirty="0" err="1" smtClean="0">
                <a:ea typeface="ＭＳ Ｐゴシック" pitchFamily="34" charset="-128"/>
              </a:rPr>
              <a:t>centroid</a:t>
            </a:r>
            <a:r>
              <a:rPr lang="el-GR" sz="2000" dirty="0" smtClean="0">
                <a:ea typeface="ＭＳ Ｐゴシック" pitchFamily="34" charset="-128"/>
              </a:rPr>
              <a:t>, </a:t>
            </a:r>
            <a:r>
              <a:rPr lang="el-GR" sz="2000" dirty="0" err="1" smtClean="0">
                <a:ea typeface="ＭＳ Ｐゴシック" pitchFamily="34" charset="-128"/>
              </a:rPr>
              <a:t>κανονικοποιημένο</a:t>
            </a:r>
            <a:r>
              <a:rPr lang="el-GR" sz="2000" dirty="0" smtClean="0">
                <a:ea typeface="ＭＳ Ｐゴシック" pitchFamily="34" charset="-128"/>
              </a:rPr>
              <a:t> με την τυπική απόσταση της συστάδας.</a:t>
            </a:r>
            <a:endParaRPr lang="en-US" sz="2000" dirty="0" smtClean="0">
              <a:ea typeface="ＭＳ Ｐゴシック" pitchFamily="34" charset="-128"/>
            </a:endParaRPr>
          </a:p>
          <a:p>
            <a:pPr>
              <a:buFontTx/>
              <a:buNone/>
            </a:pP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17</a:t>
            </a:fld>
            <a:endParaRPr lang="el-G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Char char="-"/>
            </a:pP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18</a:t>
            </a:fld>
            <a:endParaRPr lang="el-G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19</a:t>
            </a:fld>
            <a:endParaRPr lang="el-G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FB3BE-2114-4052-8E5B-E9E53A4A1506}" type="slidenum">
              <a:rPr lang="el-GR" smtClean="0"/>
              <a:pPr>
                <a:defRPr/>
              </a:pPr>
              <a:t>20</a:t>
            </a:fld>
            <a:endParaRPr lang="el-GR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85F1F2-9459-4779-A7D8-1011BA634FA7}" type="slidenum">
              <a:rPr lang="el-GR" smtClean="0">
                <a:latin typeface="Arial" charset="0"/>
              </a:rPr>
              <a:pPr>
                <a:defRPr/>
              </a:pPr>
              <a:t>21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22</a:t>
            </a:fld>
            <a:endParaRPr lang="el-G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130ABB-620E-439E-8E92-1BE20C7485FE}" type="slidenum">
              <a:rPr lang="el-GR" smtClean="0">
                <a:latin typeface="Arial" charset="0"/>
              </a:rPr>
              <a:pPr>
                <a:defRPr/>
              </a:pPr>
              <a:t>2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Initial fingerprints were averaged (normalized) at a 2x2m cell granularity.</a:t>
            </a:r>
          </a:p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1C677-DFBA-41C8-BA41-612E82CF77E7}" type="slidenum">
              <a:rPr lang="en-US" smtClean="0"/>
              <a:pPr>
                <a:defRPr/>
              </a:pPr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1C677-DFBA-41C8-BA41-612E82CF77E7}" type="slidenum">
              <a:rPr lang="en-US" smtClean="0"/>
              <a:pPr>
                <a:defRPr/>
              </a:pPr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13">
              <a:defRPr/>
            </a:pPr>
            <a:fld id="{45A6E36D-ADA3-43D2-AE13-D9A8D0038E36}" type="slidenum">
              <a:rPr lang="el-GR" smtClean="0"/>
              <a:pPr defTabSz="912813">
                <a:defRPr/>
              </a:pPr>
              <a:t>25</a:t>
            </a:fld>
            <a:endParaRPr lang="el-GR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Char char="-"/>
            </a:pPr>
            <a:endParaRPr lang="el-GR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13">
              <a:defRPr/>
            </a:pPr>
            <a:fld id="{45A6E36D-ADA3-43D2-AE13-D9A8D0038E36}" type="slidenum">
              <a:rPr lang="el-GR" smtClean="0"/>
              <a:pPr defTabSz="912813">
                <a:defRPr/>
              </a:pPr>
              <a:t>26</a:t>
            </a:fld>
            <a:endParaRPr lang="el-GR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l-GR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27</a:t>
            </a:fld>
            <a:endParaRPr lang="el-G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1C677-DFBA-41C8-BA41-612E82CF77E7}" type="slidenum">
              <a:rPr lang="en-US" smtClean="0"/>
              <a:pPr>
                <a:defRPr/>
              </a:pPr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B32855-8E22-4428-BE32-D39251A3C7F2}" type="slidenum">
              <a:rPr lang="el-GR" smtClean="0"/>
              <a:pPr>
                <a:defRPr/>
              </a:pPr>
              <a:t>29</a:t>
            </a:fld>
            <a:endParaRPr lang="el-GR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9300"/>
            <a:ext cx="4954587" cy="3717925"/>
          </a:xfrm>
          <a:ln w="12700" cap="flat"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A40382-9845-4384-ABC7-C9ECBE0EB7C0}" type="slidenum">
              <a:rPr lang="el-GR" smtClean="0">
                <a:latin typeface="Arial" charset="0"/>
              </a:rPr>
              <a:pPr>
                <a:defRPr/>
              </a:pPr>
              <a:t>30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C42FA8-790E-4544-BE4B-8E59D0D3571F}" type="slidenum">
              <a:rPr lang="el-GR" smtClean="0">
                <a:latin typeface="Arial" charset="0"/>
              </a:rPr>
              <a:pPr>
                <a:defRPr/>
              </a:pPr>
              <a:t>31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37F3FB-AD27-43FF-A43B-CCF93B0E368B}" type="slidenum">
              <a:rPr lang="el-GR" smtClean="0"/>
              <a:pPr>
                <a:defRPr/>
              </a:pPr>
              <a:t>32</a:t>
            </a:fld>
            <a:endParaRPr lang="el-G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1EC445-A742-4A88-A9A8-B4560A91F734}" type="slidenum">
              <a:rPr lang="el-GR" smtClean="0"/>
              <a:pPr>
                <a:defRPr/>
              </a:pPr>
              <a:t>3</a:t>
            </a:fld>
            <a:endParaRPr lang="el-G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33</a:t>
            </a:fld>
            <a:endParaRPr lang="el-G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defTabSz="912813">
              <a:defRPr/>
            </a:pPr>
            <a:fld id="{FB24BF3E-EEC5-4F3A-9A31-13EBD8B1633B}" type="slidenum">
              <a:rPr lang="el-GR" smtClean="0"/>
              <a:pPr defTabSz="912813">
                <a:defRPr/>
              </a:pPr>
              <a:t>34</a:t>
            </a:fld>
            <a:endParaRPr lang="el-GR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l-GR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C4714-A5BE-4432-B1CE-A1540D66FF9F}" type="slidenum">
              <a:rPr lang="el-GR" smtClean="0"/>
              <a:pPr>
                <a:defRPr/>
              </a:pPr>
              <a:t>7</a:t>
            </a:fld>
            <a:endParaRPr lang="el-G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774623-4FB2-4300-916C-3F88015D068C}" type="slidenum">
              <a:rPr lang="el-GR" smtClean="0"/>
              <a:pPr>
                <a:defRPr/>
              </a:pPr>
              <a:t>8</a:t>
            </a:fld>
            <a:endParaRPr lang="el-G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37F3FB-AD27-43FF-A43B-CCF93B0E368B}" type="slidenum">
              <a:rPr lang="el-GR" smtClean="0"/>
              <a:pPr>
                <a:defRPr/>
              </a:pPr>
              <a:t>9</a:t>
            </a:fld>
            <a:endParaRPr lang="el-G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70A88C-30FF-41CF-9F7A-18784C21699E}" type="slidenum">
              <a:rPr lang="el-GR" smtClean="0">
                <a:latin typeface="Arial" charset="0"/>
              </a:rPr>
              <a:pPr>
                <a:defRPr/>
              </a:pPr>
              <a:t>10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11</a:t>
            </a:fld>
            <a:endParaRPr lang="el-G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12</a:t>
            </a:fld>
            <a:endParaRPr lang="el-G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187450" y="6567488"/>
            <a:ext cx="6769100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0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HDMS</a:t>
            </a:r>
            <a:r>
              <a:rPr lang="en-US" sz="1000" baseline="0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2015</a:t>
            </a:r>
            <a:r>
              <a:rPr lang="en-US" sz="1000" b="0" dirty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sz="1000" b="0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cs typeface="Arial" charset="0"/>
              </a:rPr>
              <a:t>© </a:t>
            </a:r>
            <a:r>
              <a:rPr lang="el-GR" sz="1000" b="0" dirty="0" smtClean="0">
                <a:solidFill>
                  <a:schemeClr val="tx1"/>
                </a:solidFill>
              </a:rPr>
              <a:t>Κωνσταντινίδης, Νικολαΐδης,</a:t>
            </a:r>
            <a:r>
              <a:rPr lang="el-GR" sz="1000" b="0" baseline="0" dirty="0" smtClean="0">
                <a:solidFill>
                  <a:schemeClr val="tx1"/>
                </a:solidFill>
              </a:rPr>
              <a:t> </a:t>
            </a:r>
            <a:r>
              <a:rPr lang="el-GR" sz="1000" b="0" dirty="0" smtClean="0">
                <a:solidFill>
                  <a:schemeClr val="tx1"/>
                </a:solidFill>
              </a:rPr>
              <a:t>Χατζημηλιούδης, Ευαγόρου, </a:t>
            </a:r>
            <a:r>
              <a:rPr lang="el-GR" sz="1000" dirty="0" smtClean="0">
                <a:solidFill>
                  <a:schemeClr val="tx1"/>
                </a:solidFill>
              </a:rPr>
              <a:t>Ζεϊναλιπούρ</a:t>
            </a:r>
            <a:r>
              <a:rPr lang="el-GR" sz="1000" baseline="0" dirty="0" smtClean="0">
                <a:solidFill>
                  <a:schemeClr val="tx1"/>
                </a:solidFill>
              </a:rPr>
              <a:t> </a:t>
            </a:r>
            <a:r>
              <a:rPr lang="el-GR" sz="1000" b="0" dirty="0" smtClean="0">
                <a:solidFill>
                  <a:schemeClr val="tx1"/>
                </a:solidFill>
              </a:rPr>
              <a:t>και Χρυσάνθης </a:t>
            </a:r>
            <a:endParaRPr lang="el-GR" sz="1000" b="0" dirty="0">
              <a:solidFill>
                <a:schemeClr val="bg2">
                  <a:lumMod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ctangle 5"/>
          <p:cNvSpPr txBox="1">
            <a:spLocks noChangeArrowheads="1"/>
          </p:cNvSpPr>
          <p:nvPr userDrawn="1"/>
        </p:nvSpPr>
        <p:spPr>
          <a:xfrm>
            <a:off x="6572250" y="6238875"/>
            <a:ext cx="2247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>
              <a:defRPr/>
            </a:pPr>
            <a:fld id="{801C7A1D-9A16-4C25-9E23-481CFEFE3744}" type="slidenum">
              <a:rPr lang="el-GR" sz="1400" smtClean="0">
                <a:latin typeface="+mj-lt"/>
              </a:rPr>
              <a:pPr algn="r">
                <a:defRPr/>
              </a:pPr>
              <a:t>‹#›</a:t>
            </a:fld>
            <a:endParaRPr lang="el-GR" sz="12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66" cy="633412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50736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472363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2843213" y="6553200"/>
            <a:ext cx="35290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endParaRPr lang="en-US" sz="1400" b="0">
              <a:solidFill>
                <a:schemeClr val="tx1"/>
              </a:solidFill>
            </a:endParaRPr>
          </a:p>
        </p:txBody>
      </p:sp>
      <p:sp>
        <p:nvSpPr>
          <p:cNvPr id="1032" name="TextBox 8"/>
          <p:cNvSpPr txBox="1">
            <a:spLocks noChangeArrowheads="1"/>
          </p:cNvSpPr>
          <p:nvPr/>
        </p:nvSpPr>
        <p:spPr bwMode="auto">
          <a:xfrm>
            <a:off x="357188" y="0"/>
            <a:ext cx="83581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2960688" algn="l"/>
              </a:tabLst>
              <a:defRPr/>
            </a:pPr>
            <a:r>
              <a:rPr lang="en-US" sz="1800" b="0" i="1">
                <a:solidFill>
                  <a:schemeClr val="bg1"/>
                </a:solidFill>
              </a:rPr>
              <a:t>Dagstuhl Seminar </a:t>
            </a:r>
            <a:r>
              <a:rPr lang="en-GB" sz="1800" b="0" i="1">
                <a:solidFill>
                  <a:schemeClr val="bg1"/>
                </a:solidFill>
              </a:rPr>
              <a:t>10042, </a:t>
            </a:r>
            <a:r>
              <a:rPr lang="en-US" sz="1800" b="0" i="1">
                <a:solidFill>
                  <a:schemeClr val="bg1"/>
                </a:solidFill>
              </a:rPr>
              <a:t>Demetris Zeinalipour, University of Cyprus, 26/1/2010 </a:t>
            </a:r>
            <a:endParaRPr lang="en-GB" sz="1800" b="0" i="1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3.png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7.png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=28&amp;v=8EvioLZ6hv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t=28&amp;v=8EvioLZ6h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2138" y="549275"/>
            <a:ext cx="7959725" cy="1511300"/>
          </a:xfrm>
          <a:solidFill>
            <a:srgbClr val="FFC000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r>
              <a:rPr lang="el-GR" sz="3200" dirty="0"/>
              <a:t>Προ-ανάκτηση </a:t>
            </a:r>
            <a:r>
              <a:rPr lang="el-GR" sz="3200" dirty="0" err="1"/>
              <a:t>Ραδιοχαρτών</a:t>
            </a:r>
            <a:r>
              <a:rPr lang="el-GR" sz="3200" dirty="0"/>
              <a:t> για Πλοήγηση σε Εσωτερικούς Χώρους επί </a:t>
            </a:r>
            <a:r>
              <a:rPr lang="el-GR" sz="3200" dirty="0" smtClean="0"/>
              <a:t>Δικτύου </a:t>
            </a:r>
            <a:r>
              <a:rPr lang="el-GR" sz="3200" dirty="0"/>
              <a:t>Wi-Fi Διακοπτόμενης Συνδεσιμότητας</a:t>
            </a:r>
            <a:r>
              <a:rPr lang="en-GB" sz="3200" dirty="0"/>
              <a:t> </a:t>
            </a:r>
            <a:r>
              <a:rPr lang="el-GR" sz="3200" dirty="0" smtClean="0"/>
              <a:t>*</a:t>
            </a:r>
            <a:endParaRPr lang="en-US" sz="3200" i="1" dirty="0" smtClean="0">
              <a:solidFill>
                <a:schemeClr val="tx1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611188" y="2205038"/>
            <a:ext cx="7993062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l-GR" sz="2000" b="0" dirty="0">
                <a:solidFill>
                  <a:schemeClr val="tx1"/>
                </a:solidFill>
              </a:rPr>
              <a:t>Ανδρέας Κωνσταντινίδης</a:t>
            </a:r>
            <a:r>
              <a:rPr lang="el-GR" sz="2000" b="0" baseline="30000" dirty="0">
                <a:solidFill>
                  <a:schemeClr val="tx1"/>
                </a:solidFill>
              </a:rPr>
              <a:t>∗</a:t>
            </a:r>
            <a:r>
              <a:rPr lang="el-GR" sz="2000" b="0" dirty="0">
                <a:solidFill>
                  <a:schemeClr val="tx1"/>
                </a:solidFill>
              </a:rPr>
              <a:t>, Γιώργος Νικολαΐδης</a:t>
            </a:r>
            <a:r>
              <a:rPr lang="el-GR" sz="2000" b="0" baseline="30000" dirty="0">
                <a:solidFill>
                  <a:schemeClr val="tx1"/>
                </a:solidFill>
              </a:rPr>
              <a:t>∗</a:t>
            </a:r>
            <a:r>
              <a:rPr lang="el-GR" sz="2000" b="0" dirty="0">
                <a:solidFill>
                  <a:schemeClr val="tx1"/>
                </a:solidFill>
              </a:rPr>
              <a:t>, Γεώργιος Χατζημηλιούδης</a:t>
            </a:r>
            <a:r>
              <a:rPr lang="el-GR" sz="2000" b="0" baseline="30000" dirty="0">
                <a:solidFill>
                  <a:schemeClr val="tx1"/>
                </a:solidFill>
              </a:rPr>
              <a:t>∗</a:t>
            </a:r>
            <a:r>
              <a:rPr lang="el-GR" sz="2000" b="0" dirty="0">
                <a:solidFill>
                  <a:schemeClr val="tx1"/>
                </a:solidFill>
              </a:rPr>
              <a:t>, Γιάννης Ευαγόρου</a:t>
            </a:r>
            <a:r>
              <a:rPr lang="el-GR" sz="2000" b="0" baseline="30000" dirty="0">
                <a:solidFill>
                  <a:schemeClr val="tx1"/>
                </a:solidFill>
              </a:rPr>
              <a:t>‡</a:t>
            </a:r>
            <a:r>
              <a:rPr lang="el-GR" sz="2000" b="0" dirty="0">
                <a:solidFill>
                  <a:schemeClr val="tx1"/>
                </a:solidFill>
              </a:rPr>
              <a:t>, </a:t>
            </a:r>
            <a:r>
              <a:rPr lang="el-GR" sz="2000" b="0" dirty="0" smtClean="0">
                <a:solidFill>
                  <a:schemeClr val="tx1"/>
                </a:solidFill>
              </a:rPr>
              <a:t> </a:t>
            </a:r>
          </a:p>
          <a:p>
            <a:pPr algn="ctr">
              <a:spcBef>
                <a:spcPct val="20000"/>
              </a:spcBef>
            </a:pPr>
            <a:r>
              <a:rPr lang="el-GR" sz="2000" dirty="0" smtClean="0">
                <a:solidFill>
                  <a:schemeClr val="tx1"/>
                </a:solidFill>
              </a:rPr>
              <a:t>Δημήτρης </a:t>
            </a:r>
            <a:r>
              <a:rPr lang="el-GR" sz="2000" dirty="0" err="1" smtClean="0">
                <a:solidFill>
                  <a:schemeClr val="tx1"/>
                </a:solidFill>
              </a:rPr>
              <a:t>Ζεϊναλιπούρ</a:t>
            </a:r>
            <a:r>
              <a:rPr lang="el-GR" sz="2000" b="0" baseline="30000" dirty="0" err="1" smtClean="0">
                <a:solidFill>
                  <a:schemeClr val="tx1"/>
                </a:solidFill>
              </a:rPr>
              <a:t>∗</a:t>
            </a:r>
            <a:r>
              <a:rPr lang="el-GR" sz="2000" b="0" dirty="0" smtClean="0">
                <a:solidFill>
                  <a:schemeClr val="tx1"/>
                </a:solidFill>
              </a:rPr>
              <a:t> </a:t>
            </a:r>
            <a:r>
              <a:rPr lang="el-GR" sz="2000" b="0" dirty="0">
                <a:solidFill>
                  <a:schemeClr val="tx1"/>
                </a:solidFill>
              </a:rPr>
              <a:t>και Πάνος Κ. Χρυσάνθης </a:t>
            </a:r>
            <a:r>
              <a:rPr lang="el-GR" sz="2000" b="0" baseline="30000" dirty="0" smtClean="0">
                <a:solidFill>
                  <a:schemeClr val="tx1"/>
                </a:solidFill>
              </a:rPr>
              <a:t>§</a:t>
            </a:r>
            <a:endParaRPr lang="el-GR" sz="2000" b="0" baseline="30000" dirty="0">
              <a:solidFill>
                <a:schemeClr val="tx1"/>
              </a:solidFill>
            </a:endParaRP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683568" y="5097378"/>
            <a:ext cx="7777162" cy="707886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000" b="0" dirty="0" smtClean="0">
                <a:solidFill>
                  <a:schemeClr val="tx1"/>
                </a:solidFill>
              </a:rPr>
              <a:t>13</a:t>
            </a:r>
            <a:r>
              <a:rPr lang="el-GR" sz="2000" b="0" baseline="30000" dirty="0" smtClean="0">
                <a:solidFill>
                  <a:schemeClr val="tx1"/>
                </a:solidFill>
              </a:rPr>
              <a:t>ο</a:t>
            </a:r>
            <a:r>
              <a:rPr lang="el-GR" sz="2000" b="0" dirty="0" smtClean="0">
                <a:solidFill>
                  <a:schemeClr val="tx1"/>
                </a:solidFill>
              </a:rPr>
              <a:t> Ελληνικό Συμπόσιο Διαχείρισης Δεδομένων, Οικονομικό Πανεπιστήμιο Αθηνών, 30-31 Ιουλίου 2015. </a:t>
            </a:r>
            <a:endParaRPr lang="en-GB" sz="2000" b="0" dirty="0">
              <a:solidFill>
                <a:schemeClr val="tx1"/>
              </a:solidFill>
            </a:endParaRPr>
          </a:p>
        </p:txBody>
      </p:sp>
      <p:pic>
        <p:nvPicPr>
          <p:cNvPr id="7173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3573016"/>
            <a:ext cx="935484" cy="935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3573066"/>
            <a:ext cx="2555875" cy="90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7904" y="3718148"/>
            <a:ext cx="2881313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877272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i="1" dirty="0" smtClean="0">
                <a:sym typeface="Wingdings" charset="0"/>
              </a:rPr>
              <a:t>* </a:t>
            </a:r>
            <a:r>
              <a:rPr lang="en-US" sz="1600" i="1" dirty="0" err="1" smtClean="0">
                <a:sym typeface="Wingdings" charset="0"/>
              </a:rPr>
              <a:t>Radiomap</a:t>
            </a:r>
            <a:r>
              <a:rPr lang="en-US" sz="1600" i="1" dirty="0" smtClean="0">
                <a:sym typeface="Wingdings" charset="0"/>
              </a:rPr>
              <a:t> </a:t>
            </a:r>
            <a:r>
              <a:rPr lang="en-US" sz="1600" i="1" dirty="0" err="1" smtClean="0">
                <a:sym typeface="Wingdings" charset="0"/>
              </a:rPr>
              <a:t>Prefetching</a:t>
            </a:r>
            <a:r>
              <a:rPr lang="en-US" sz="1600" i="1" dirty="0" smtClean="0">
                <a:sym typeface="Wingdings" charset="0"/>
              </a:rPr>
              <a:t> for Indoor Navigation in Intermittently Connected Wi-Fi Networks</a:t>
            </a:r>
            <a:r>
              <a:rPr lang="el-GR" sz="1600" i="1" dirty="0" smtClean="0">
                <a:sym typeface="Wingdings" charset="0"/>
              </a:rPr>
              <a:t>, </a:t>
            </a:r>
            <a:r>
              <a:rPr lang="en-US" sz="1600" b="0" i="1" dirty="0" smtClean="0">
                <a:sym typeface="Wingdings" charset="0"/>
              </a:rPr>
              <a:t>16th IEEE International Conference on Mobile Data Management" (MDM '15</a:t>
            </a:r>
            <a:r>
              <a:rPr lang="el-GR" sz="1600" b="0" i="1" dirty="0" smtClean="0">
                <a:sym typeface="Wingdings" charset="0"/>
              </a:rPr>
              <a:t>), </a:t>
            </a:r>
            <a:r>
              <a:rPr lang="en-US" sz="1600" b="0" i="1" dirty="0" smtClean="0">
                <a:sym typeface="Wingdings" charset="0"/>
              </a:rPr>
              <a:t>June 15-18, 2015, Pittsburgh, PA, USA.</a:t>
            </a:r>
            <a:r>
              <a:rPr lang="el-GR" sz="1600" b="0" i="1" dirty="0" smtClean="0">
                <a:sym typeface="Wingdings" charset="0"/>
              </a:rPr>
              <a:t> </a:t>
            </a:r>
            <a:endParaRPr lang="en-US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  <a:cs typeface="Arial" pitchFamily="34" charset="0"/>
              </a:rPr>
              <a:t>CSA </a:t>
            </a:r>
            <a:r>
              <a:rPr lang="el-GR" dirty="0" smtClean="0">
                <a:ea typeface="ＭＳ Ｐゴシック" pitchFamily="34" charset="-128"/>
                <a:cs typeface="Arial" pitchFamily="34" charset="0"/>
              </a:rPr>
              <a:t>Αδυναμίες</a:t>
            </a:r>
            <a:endParaRPr lang="en-GB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052512"/>
            <a:ext cx="8229600" cy="309656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defRPr/>
            </a:pPr>
            <a:r>
              <a:rPr lang="el-GR" sz="2800" b="1" dirty="0" smtClean="0">
                <a:ea typeface="ＭＳ Ｐゴシック" pitchFamily="34" charset="-128"/>
              </a:rPr>
              <a:t>Δεν γνωρίζουμε εκ των προτέρων ποια κτίρια χρειαζόμαστε</a:t>
            </a:r>
            <a:r>
              <a:rPr lang="en-US" sz="2800" b="1" dirty="0" smtClean="0">
                <a:ea typeface="ＭＳ Ｐゴシック" pitchFamily="34" charset="-128"/>
              </a:rPr>
              <a:t>.</a:t>
            </a:r>
          </a:p>
          <a:p>
            <a:pPr marL="914400" lvl="1" indent="-514350">
              <a:defRPr/>
            </a:pPr>
            <a:r>
              <a:rPr lang="el-GR" sz="2400" dirty="0" smtClean="0">
                <a:ea typeface="ＭＳ Ｐゴシック" pitchFamily="34" charset="-128"/>
              </a:rPr>
              <a:t>πχ., ο χρήστης έχει χαθεί στην Πανεπιστημιούπολη</a:t>
            </a:r>
            <a:endParaRPr lang="en-US" sz="2400" dirty="0" smtClean="0">
              <a:ea typeface="ＭＳ Ｐゴシック" pitchFamily="34" charset="-128"/>
            </a:endParaRPr>
          </a:p>
          <a:p>
            <a:pPr marL="514350" indent="-514350">
              <a:defRPr/>
            </a:pPr>
            <a:r>
              <a:rPr lang="el-GR" sz="2800" b="1" dirty="0" smtClean="0">
                <a:ea typeface="ＭＳ Ｐゴシック" pitchFamily="34" charset="-128"/>
              </a:rPr>
              <a:t>Δεν υπάρχει συμβατότητα με την νέα τάση του </a:t>
            </a:r>
            <a:r>
              <a:rPr lang="en-US" sz="2800" b="1" dirty="0" smtClean="0">
                <a:ea typeface="ＭＳ Ｐゴシック" pitchFamily="34" charset="-128"/>
              </a:rPr>
              <a:t>Cloud. </a:t>
            </a:r>
            <a:endParaRPr lang="en-US" sz="2800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r>
              <a:rPr lang="el-GR" sz="2400" dirty="0" smtClean="0">
                <a:ea typeface="ＭＳ Ｐゴシック" pitchFamily="34" charset="-128"/>
              </a:rPr>
              <a:t>Τα δεδομένα (σημεία αναφοράς</a:t>
            </a:r>
            <a:r>
              <a:rPr lang="en-US" sz="2400" dirty="0" smtClean="0">
                <a:ea typeface="ＭＳ Ｐゴシック" pitchFamily="34" charset="-128"/>
              </a:rPr>
              <a:t>, </a:t>
            </a:r>
            <a:r>
              <a:rPr lang="el-GR" sz="2400" dirty="0" smtClean="0">
                <a:ea typeface="ＭＳ Ｐゴシック" pitchFamily="34" charset="-128"/>
              </a:rPr>
              <a:t>Σημεία Ενδιαφέροντος ΕΧ) είναι αφόρητα για κινητές συσκευές</a:t>
            </a:r>
            <a:endParaRPr lang="en-US" sz="2400" dirty="0" smtClean="0">
              <a:ea typeface="ＭＳ Ｐゴシック" pitchFamily="34" charset="-128"/>
            </a:endParaRPr>
          </a:p>
          <a:p>
            <a:pPr marL="514350" indent="-514350">
              <a:defRPr/>
            </a:pPr>
            <a:r>
              <a:rPr lang="el-GR" sz="2800" b="1" dirty="0" smtClean="0">
                <a:ea typeface="ＭＳ Ｐゴシック" pitchFamily="34" charset="-128"/>
              </a:rPr>
              <a:t>Βασίζεται σε πεπαλαιωμένα δεδομένα</a:t>
            </a:r>
            <a:endParaRPr lang="en-US" sz="2800" b="1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r>
              <a:rPr lang="el-GR" sz="2400" dirty="0" smtClean="0">
                <a:ea typeface="ＭＳ Ｐゴシック" pitchFamily="34" charset="-128"/>
              </a:rPr>
              <a:t>Δεν εκμεταλλεύεται τους πιο πρόσφατους </a:t>
            </a:r>
            <a:r>
              <a:rPr lang="el-GR" sz="2400" dirty="0" err="1" smtClean="0">
                <a:ea typeface="ＭＳ Ｐゴシック" pitchFamily="34" charset="-128"/>
              </a:rPr>
              <a:t>Ραδιοχάρτες</a:t>
            </a:r>
            <a:endParaRPr lang="en-US" sz="2400" dirty="0" smtClean="0">
              <a:ea typeface="ＭＳ Ｐゴシック" pitchFamily="34" charset="-128"/>
            </a:endParaRPr>
          </a:p>
          <a:p>
            <a:pPr marL="514350" indent="-514350">
              <a:defRPr/>
            </a:pPr>
            <a:endParaRPr lang="en-US" sz="2800" dirty="0" smtClean="0">
              <a:ea typeface="ＭＳ Ｐゴシック" pitchFamily="34" charset="-128"/>
            </a:endParaRPr>
          </a:p>
          <a:p>
            <a:pPr marL="514350" indent="-514350">
              <a:buFontTx/>
              <a:buNone/>
              <a:defRPr/>
            </a:pPr>
            <a:endParaRPr lang="en-US" sz="1100" b="1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endParaRPr lang="en-US" sz="1800" i="1" dirty="0" smtClean="0">
              <a:ea typeface="ＭＳ Ｐゴシック" pitchFamily="34" charset="-128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918705"/>
            <a:ext cx="3672408" cy="255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4004766"/>
            <a:ext cx="2856772" cy="237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164288" y="4005064"/>
            <a:ext cx="1979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b="0" dirty="0" smtClean="0"/>
              <a:t>Τα </a:t>
            </a:r>
            <a:r>
              <a:rPr lang="en-US" sz="1400" dirty="0" smtClean="0"/>
              <a:t>8,900 </a:t>
            </a:r>
            <a:r>
              <a:rPr lang="el-GR" sz="1400" dirty="0"/>
              <a:t>μ</a:t>
            </a:r>
            <a:r>
              <a:rPr lang="en-US" sz="1400" b="0" baseline="30000" dirty="0" smtClean="0"/>
              <a:t>2 </a:t>
            </a:r>
            <a:r>
              <a:rPr lang="el-GR" sz="1400" b="0" dirty="0" smtClean="0"/>
              <a:t>του Τμήματος Πληροφορικής έχουν</a:t>
            </a:r>
            <a:r>
              <a:rPr lang="en-US" sz="1400" b="0" dirty="0" smtClean="0"/>
              <a:t> </a:t>
            </a:r>
            <a:r>
              <a:rPr lang="en-US" sz="1400" dirty="0" smtClean="0"/>
              <a:t>45,000 </a:t>
            </a:r>
            <a:r>
              <a:rPr lang="el-GR" sz="1400" b="0" dirty="0" smtClean="0"/>
              <a:t>σημεία αναφοράς</a:t>
            </a:r>
            <a:r>
              <a:rPr lang="en-US" sz="1400" b="0" dirty="0" smtClean="0"/>
              <a:t>!</a:t>
            </a:r>
          </a:p>
          <a:p>
            <a:pPr algn="ctr"/>
            <a:r>
              <a:rPr lang="en-US" sz="1400" b="0" dirty="0" smtClean="0"/>
              <a:t>(3-6MB) </a:t>
            </a:r>
          </a:p>
          <a:p>
            <a:pPr algn="ctr"/>
            <a:endParaRPr lang="en-US" sz="1400" b="0" dirty="0"/>
          </a:p>
          <a:p>
            <a:pPr algn="ctr"/>
            <a:r>
              <a:rPr lang="el-GR" sz="1400" dirty="0" smtClean="0"/>
              <a:t>Πανεπιστημιούπολη</a:t>
            </a:r>
            <a:endParaRPr lang="en-US" sz="1400" dirty="0" smtClean="0"/>
          </a:p>
          <a:p>
            <a:pPr algn="ctr"/>
            <a:r>
              <a:rPr lang="en-US" sz="1400" b="0" dirty="0" smtClean="0"/>
              <a:t>50-100MB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122065">
            <a:off x="3183309" y="2166573"/>
            <a:ext cx="2035146" cy="259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SSA </a:t>
            </a:r>
            <a:r>
              <a:rPr lang="el-GR" dirty="0" smtClean="0"/>
              <a:t>Πλοήγηση </a:t>
            </a:r>
            <a:r>
              <a:rPr lang="en-US" dirty="0" smtClean="0"/>
              <a:t>(Anyplace)</a:t>
            </a:r>
            <a:endParaRPr lang="en-US" dirty="0"/>
          </a:p>
        </p:txBody>
      </p:sp>
      <p:sp>
        <p:nvSpPr>
          <p:cNvPr id="16387" name="TextBox 26"/>
          <p:cNvSpPr txBox="1">
            <a:spLocks noChangeArrowheads="1"/>
          </p:cNvSpPr>
          <p:nvPr/>
        </p:nvSpPr>
        <p:spPr bwMode="auto">
          <a:xfrm>
            <a:off x="5651500" y="981075"/>
            <a:ext cx="3492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/>
              <a:t>IIN </a:t>
            </a:r>
            <a:r>
              <a:rPr lang="el-GR" sz="2800" dirty="0" smtClean="0"/>
              <a:t>Υπηρεσία</a:t>
            </a:r>
            <a:endParaRPr lang="en-US" sz="2800" dirty="0"/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1340768"/>
            <a:ext cx="1296541" cy="194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95963" y="1412776"/>
            <a:ext cx="3024187" cy="4968974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90" name="Can 40"/>
          <p:cNvSpPr>
            <a:spLocks noChangeArrowheads="1"/>
          </p:cNvSpPr>
          <p:nvPr/>
        </p:nvSpPr>
        <p:spPr bwMode="auto">
          <a:xfrm>
            <a:off x="6443539" y="2276872"/>
            <a:ext cx="1728861" cy="273685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16391" name="Straight Arrow Connector 47"/>
          <p:cNvCxnSpPr>
            <a:cxnSpLocks noChangeShapeType="1"/>
          </p:cNvCxnSpPr>
          <p:nvPr/>
        </p:nvCxnSpPr>
        <p:spPr bwMode="auto">
          <a:xfrm>
            <a:off x="2987824" y="2060848"/>
            <a:ext cx="2088232" cy="0"/>
          </a:xfrm>
          <a:prstGeom prst="straightConnector1">
            <a:avLst/>
          </a:prstGeom>
          <a:noFill/>
          <a:ln w="38100" algn="ctr">
            <a:solidFill>
              <a:srgbClr val="007A37"/>
            </a:solidFill>
            <a:round/>
            <a:headEnd/>
            <a:tailEnd type="arrow" w="med" len="med"/>
          </a:ln>
        </p:spPr>
      </p:cxnSp>
      <p:sp>
        <p:nvSpPr>
          <p:cNvPr id="16392" name="TextBox 50"/>
          <p:cNvSpPr txBox="1">
            <a:spLocks noChangeArrowheads="1"/>
          </p:cNvSpPr>
          <p:nvPr/>
        </p:nvSpPr>
        <p:spPr bwMode="auto">
          <a:xfrm>
            <a:off x="2627784" y="148478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400" dirty="0" smtClean="0">
                <a:solidFill>
                  <a:srgbClr val="007A37"/>
                </a:solidFill>
              </a:rPr>
              <a:t>Που βρίσκομαι;</a:t>
            </a:r>
            <a:endParaRPr lang="en-US" sz="2400" dirty="0">
              <a:solidFill>
                <a:srgbClr val="007A37"/>
              </a:solidFill>
            </a:endParaRPr>
          </a:p>
        </p:txBody>
      </p:sp>
      <p:sp>
        <p:nvSpPr>
          <p:cNvPr id="16393" name="Rectangle 52"/>
          <p:cNvSpPr>
            <a:spLocks noChangeArrowheads="1"/>
          </p:cNvSpPr>
          <p:nvPr/>
        </p:nvSpPr>
        <p:spPr bwMode="auto">
          <a:xfrm>
            <a:off x="6588001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4" name="Rectangle 53"/>
          <p:cNvSpPr>
            <a:spLocks noChangeArrowheads="1"/>
          </p:cNvSpPr>
          <p:nvPr/>
        </p:nvSpPr>
        <p:spPr bwMode="auto">
          <a:xfrm>
            <a:off x="6876926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5" name="Rectangle 54"/>
          <p:cNvSpPr>
            <a:spLocks noChangeArrowheads="1"/>
          </p:cNvSpPr>
          <p:nvPr/>
        </p:nvSpPr>
        <p:spPr bwMode="auto">
          <a:xfrm>
            <a:off x="7164264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6" name="Rectangle 55"/>
          <p:cNvSpPr>
            <a:spLocks noChangeArrowheads="1"/>
          </p:cNvSpPr>
          <p:nvPr/>
        </p:nvSpPr>
        <p:spPr bwMode="auto">
          <a:xfrm>
            <a:off x="7451601" y="3313510"/>
            <a:ext cx="217488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3933056"/>
            <a:ext cx="1353121" cy="211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3059832" y="4869160"/>
            <a:ext cx="2016224" cy="0"/>
          </a:xfrm>
          <a:prstGeom prst="straightConnector1">
            <a:avLst/>
          </a:prstGeom>
          <a:noFill/>
          <a:ln w="38100" algn="ctr">
            <a:solidFill>
              <a:srgbClr val="007A37"/>
            </a:solidFill>
            <a:round/>
            <a:headEnd/>
            <a:tailEnd type="arrow" w="med" len="med"/>
          </a:ln>
        </p:spPr>
      </p:cxnSp>
      <p:sp>
        <p:nvSpPr>
          <p:cNvPr id="18" name="Rectangle 17"/>
          <p:cNvSpPr/>
          <p:nvPr/>
        </p:nvSpPr>
        <p:spPr>
          <a:xfrm>
            <a:off x="2411760" y="5301208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 </a:t>
            </a:r>
            <a:r>
              <a:rPr lang="el-GR" dirty="0" smtClean="0">
                <a:solidFill>
                  <a:srgbClr val="FF0000"/>
                </a:solidFill>
              </a:rPr>
              <a:t>Διακοπτόμενη Συνδεσιμότητα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3213497"/>
            <a:ext cx="1627188" cy="133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50"/>
          <p:cNvSpPr txBox="1">
            <a:spLocks noChangeArrowheads="1"/>
          </p:cNvSpPr>
          <p:nvPr/>
        </p:nvSpPr>
        <p:spPr bwMode="auto">
          <a:xfrm>
            <a:off x="2627784" y="436510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400" dirty="0" smtClean="0">
                <a:solidFill>
                  <a:srgbClr val="007A37"/>
                </a:solidFill>
              </a:rPr>
              <a:t>Που Βρίσκομαι;</a:t>
            </a:r>
            <a:endParaRPr lang="en-US" sz="2400" dirty="0">
              <a:solidFill>
                <a:srgbClr val="007A37"/>
              </a:solidFill>
            </a:endParaRPr>
          </a:p>
        </p:txBody>
      </p:sp>
      <p:cxnSp>
        <p:nvCxnSpPr>
          <p:cNvPr id="24" name="Straight Arrow Connector 47"/>
          <p:cNvCxnSpPr>
            <a:cxnSpLocks noChangeShapeType="1"/>
          </p:cNvCxnSpPr>
          <p:nvPr/>
        </p:nvCxnSpPr>
        <p:spPr bwMode="auto">
          <a:xfrm>
            <a:off x="3059832" y="3573016"/>
            <a:ext cx="208823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2771800" y="3068960"/>
            <a:ext cx="26642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400" b="0" dirty="0" smtClean="0"/>
              <a:t>Που βρίσκομαι;</a:t>
            </a:r>
            <a:endParaRPr lang="en-US" sz="2400" b="0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467544" y="1196752"/>
            <a:ext cx="0" cy="1296144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467544" y="2492896"/>
            <a:ext cx="0" cy="1872208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467544" y="4365104"/>
            <a:ext cx="0" cy="1800200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 rot="16200000">
            <a:off x="-269393" y="3003938"/>
            <a:ext cx="216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 smtClean="0">
                <a:solidFill>
                  <a:srgbClr val="FF0000"/>
                </a:solidFill>
              </a:rPr>
              <a:t>Ανύπαρκτη πλοήγηση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9512" y="609329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>
                <a:solidFill>
                  <a:srgbClr val="007A37"/>
                </a:solidFill>
              </a:rPr>
              <a:t>Χρόνος</a:t>
            </a:r>
            <a:endParaRPr lang="en-US" sz="2800" dirty="0">
              <a:solidFill>
                <a:srgbClr val="007A37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23928" y="3284984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18" grpId="0"/>
      <p:bldP spid="21" grpId="0"/>
      <p:bldP spid="25" grpId="0"/>
      <p:bldP spid="35" grpId="0"/>
      <p:bldP spid="37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8021" y="1484784"/>
            <a:ext cx="2384459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l-GR" dirty="0" smtClean="0"/>
              <a:t>Διακοπτόμενη Συνδεσιμότητα</a:t>
            </a:r>
            <a:endParaRPr lang="en-US" dirty="0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365104"/>
            <a:ext cx="738031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052512"/>
            <a:ext cx="8219256" cy="3528616"/>
          </a:xfrm>
        </p:spPr>
        <p:txBody>
          <a:bodyPr>
            <a:normAutofit fontScale="92500"/>
          </a:bodyPr>
          <a:lstStyle/>
          <a:p>
            <a:pPr marL="514350" indent="-514350"/>
            <a:r>
              <a:rPr lang="el-GR" sz="2400" dirty="0" smtClean="0">
                <a:ea typeface="ＭＳ Ｐゴシック" pitchFamily="34" charset="-128"/>
              </a:rPr>
              <a:t>Η κάλυψη </a:t>
            </a:r>
            <a:r>
              <a:rPr lang="en-US" sz="2400" dirty="0" smtClean="0">
                <a:ea typeface="ＭＳ Ｐゴシック" pitchFamily="34" charset="-128"/>
              </a:rPr>
              <a:t>Wi-Fi </a:t>
            </a:r>
            <a:r>
              <a:rPr lang="el-GR" sz="2400" dirty="0" smtClean="0">
                <a:ea typeface="ＭＳ Ｐゴシック" pitchFamily="34" charset="-128"/>
              </a:rPr>
              <a:t>μπορεί να είναι </a:t>
            </a:r>
            <a:r>
              <a:rPr lang="el-GR" sz="2400" b="1" dirty="0" smtClean="0">
                <a:ea typeface="ＭＳ Ｐゴシック" pitchFamily="34" charset="-128"/>
              </a:rPr>
              <a:t>ανώμαλη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σε ΕΧ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b="1" dirty="0" smtClean="0">
                <a:ea typeface="ＭＳ Ｐゴシック" pitchFamily="34" charset="-128"/>
              </a:rPr>
              <a:t>εξαιτίας ελλιπούς σχεδιασμού του δικτύου</a:t>
            </a:r>
            <a:endParaRPr lang="en-US" sz="2400" b="1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l-GR" sz="2000" dirty="0" smtClean="0">
                <a:ea typeface="ＭＳ Ｐゴシック" pitchFamily="34" charset="-128"/>
              </a:rPr>
              <a:t>Ολοκληρωμένος σχεδιασμός απαιτεί</a:t>
            </a:r>
            <a:br>
              <a:rPr lang="el-GR" sz="2000" dirty="0" smtClean="0">
                <a:ea typeface="ＭＳ Ｐゴシック" pitchFamily="34" charset="-128"/>
              </a:rPr>
            </a:br>
            <a:r>
              <a:rPr lang="el-GR" sz="2000" b="1" dirty="0" smtClean="0">
                <a:ea typeface="ＭＳ Ｐゴシック" pitchFamily="34" charset="-128"/>
              </a:rPr>
              <a:t>εργαλείο επιθεώρησης τοποθεσίας</a:t>
            </a:r>
            <a:r>
              <a:rPr lang="el-GR" sz="2000" b="1" dirty="0">
                <a:ea typeface="ＭＳ Ｐゴシック" pitchFamily="34" charset="-128"/>
              </a:rPr>
              <a:t/>
            </a:r>
            <a:br>
              <a:rPr lang="el-GR" sz="2000" b="1" dirty="0">
                <a:ea typeface="ＭＳ Ｐゴシック" pitchFamily="34" charset="-128"/>
              </a:rPr>
            </a:br>
            <a:r>
              <a:rPr lang="en-US" sz="2000" dirty="0" smtClean="0">
                <a:ea typeface="ＭＳ Ｐゴシック" pitchFamily="34" charset="-128"/>
              </a:rPr>
              <a:t>(</a:t>
            </a:r>
            <a:r>
              <a:rPr lang="el-GR" sz="2000" dirty="0" smtClean="0">
                <a:ea typeface="ＭＳ Ｐゴシック" pitchFamily="34" charset="-128"/>
              </a:rPr>
              <a:t>π.χ., </a:t>
            </a:r>
            <a:r>
              <a:rPr lang="en-US" sz="2000" dirty="0" err="1" smtClean="0">
                <a:ea typeface="ＭＳ Ｐゴシック" pitchFamily="34" charset="-128"/>
              </a:rPr>
              <a:t>Ekahau</a:t>
            </a:r>
            <a:r>
              <a:rPr lang="en-US" sz="2000" dirty="0" smtClean="0">
                <a:ea typeface="ＭＳ Ｐゴシック" pitchFamily="34" charset="-128"/>
              </a:rPr>
              <a:t>, </a:t>
            </a:r>
            <a:r>
              <a:rPr lang="en-US" sz="2000" dirty="0" err="1" smtClean="0">
                <a:ea typeface="ＭＳ Ｐゴシック" pitchFamily="34" charset="-128"/>
              </a:rPr>
              <a:t>Tamograph</a:t>
            </a:r>
            <a:r>
              <a:rPr lang="en-US" sz="2000" dirty="0" smtClean="0">
                <a:ea typeface="ＭＳ Ｐゴシック" pitchFamily="34" charset="-128"/>
              </a:rPr>
              <a:t>).</a:t>
            </a:r>
            <a:endParaRPr lang="el-GR" sz="2000" dirty="0">
              <a:ea typeface="ＭＳ Ｐゴシック" pitchFamily="34" charset="-128"/>
            </a:endParaRPr>
          </a:p>
          <a:p>
            <a:pPr marL="914400" lvl="1" indent="-514350"/>
            <a:endParaRPr lang="en-US" sz="1900" dirty="0" smtClean="0">
              <a:ea typeface="ＭＳ Ｐゴシック" pitchFamily="34" charset="-128"/>
            </a:endParaRPr>
          </a:p>
          <a:p>
            <a:pPr marL="514350" indent="-514350"/>
            <a:r>
              <a:rPr lang="el-GR" sz="2400" dirty="0" smtClean="0">
                <a:ea typeface="ＭＳ Ｐゴシック" pitchFamily="34" charset="-128"/>
              </a:rPr>
              <a:t>Καθώς ένας χρήστης κινείται μέσα στο </a:t>
            </a:r>
            <a:r>
              <a:rPr lang="en-US" sz="2400" b="1" dirty="0" smtClean="0">
                <a:ea typeface="ＭＳ Ｐゴシック" pitchFamily="34" charset="-128"/>
              </a:rPr>
              <a:t>Mall </a:t>
            </a:r>
            <a:r>
              <a:rPr lang="el-GR" sz="2400" b="1" dirty="0" smtClean="0">
                <a:ea typeface="ＭＳ Ｐゴシック" pitchFamily="34" charset="-128"/>
              </a:rPr>
              <a:t>της Κύπρου</a:t>
            </a:r>
            <a:endParaRPr lang="en-US" sz="2400" b="1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l-GR" sz="2000" dirty="0" smtClean="0">
                <a:ea typeface="ＭＳ Ｐゴシック" pitchFamily="34" charset="-128"/>
              </a:rPr>
              <a:t>Όποτε </a:t>
            </a:r>
            <a:r>
              <a:rPr lang="el-GR" sz="2000" b="1" dirty="0" smtClean="0">
                <a:ea typeface="ＭＳ Ｐゴシック" pitchFamily="34" charset="-128"/>
              </a:rPr>
              <a:t>εισέρχεται σε κατάστημα</a:t>
            </a:r>
            <a:r>
              <a:rPr lang="en-US" sz="2000" dirty="0" smtClean="0">
                <a:ea typeface="ＭＳ Ｐゴシック" pitchFamily="34" charset="-128"/>
              </a:rPr>
              <a:t> </a:t>
            </a:r>
            <a:r>
              <a:rPr lang="el-GR" sz="2000" dirty="0" smtClean="0">
                <a:ea typeface="ＭＳ Ｐゴシック" pitchFamily="34" charset="-128"/>
              </a:rPr>
              <a:t>το σήμα του πέφτει </a:t>
            </a:r>
            <a:r>
              <a:rPr lang="el-GR" sz="2000" b="1" dirty="0" smtClean="0">
                <a:ea typeface="ＭＳ Ｐゴシック" pitchFamily="34" charset="-128"/>
              </a:rPr>
              <a:t>κάτω από το όριο συνδεσιμότητας των</a:t>
            </a:r>
            <a:r>
              <a:rPr lang="en-US" sz="2000" dirty="0" smtClean="0">
                <a:ea typeface="ＭＳ Ｐゴシック" pitchFamily="34" charset="-128"/>
              </a:rPr>
              <a:t> -</a:t>
            </a:r>
            <a:r>
              <a:rPr lang="en-US" sz="2000" b="1" dirty="0" smtClean="0">
                <a:ea typeface="ＭＳ Ｐゴシック" pitchFamily="34" charset="-128"/>
              </a:rPr>
              <a:t>85dBm</a:t>
            </a:r>
          </a:p>
          <a:p>
            <a:pPr marL="914400" lvl="1" indent="-514350"/>
            <a:r>
              <a:rPr lang="el-GR" sz="2000" dirty="0" smtClean="0">
                <a:solidFill>
                  <a:srgbClr val="FF0000"/>
                </a:solidFill>
                <a:ea typeface="ＭＳ Ｐゴシック" pitchFamily="34" charset="-128"/>
              </a:rPr>
              <a:t>Όποτε η σύνδεση είναι αδύνατη, η 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SSA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l-GR" sz="2000" dirty="0" smtClean="0">
                <a:solidFill>
                  <a:srgbClr val="FF0000"/>
                </a:solidFill>
                <a:ea typeface="ＭＳ Ｐゴシック" pitchFamily="34" charset="-128"/>
              </a:rPr>
              <a:t>δεν προσφέρει πλοήγηση</a:t>
            </a:r>
            <a:endParaRPr lang="en-US" sz="2000" b="1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122065">
            <a:off x="3183309" y="2028085"/>
            <a:ext cx="2035146" cy="259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PreLoc</a:t>
            </a:r>
            <a:r>
              <a:rPr lang="en-US" dirty="0" smtClean="0"/>
              <a:t> </a:t>
            </a:r>
            <a:r>
              <a:rPr lang="el-GR" dirty="0" smtClean="0"/>
              <a:t>Πλοήγηση</a:t>
            </a:r>
            <a:endParaRPr lang="en-US" dirty="0"/>
          </a:p>
        </p:txBody>
      </p:sp>
      <p:sp>
        <p:nvSpPr>
          <p:cNvPr id="16387" name="TextBox 26"/>
          <p:cNvSpPr txBox="1">
            <a:spLocks noChangeArrowheads="1"/>
          </p:cNvSpPr>
          <p:nvPr/>
        </p:nvSpPr>
        <p:spPr bwMode="auto">
          <a:xfrm>
            <a:off x="5651500" y="980728"/>
            <a:ext cx="3492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/>
              <a:t>IIN </a:t>
            </a:r>
            <a:r>
              <a:rPr lang="el-GR" sz="2800" dirty="0" smtClean="0"/>
              <a:t>Υπηρεσία</a:t>
            </a:r>
            <a:endParaRPr lang="en-US" sz="2800" dirty="0"/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227" y="980728"/>
            <a:ext cx="1296541" cy="194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95963" y="1556792"/>
            <a:ext cx="3024187" cy="4824958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90" name="Can 40"/>
          <p:cNvSpPr>
            <a:spLocks noChangeArrowheads="1"/>
          </p:cNvSpPr>
          <p:nvPr/>
        </p:nvSpPr>
        <p:spPr bwMode="auto">
          <a:xfrm>
            <a:off x="6443539" y="2780928"/>
            <a:ext cx="1728861" cy="273685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16391" name="Straight Arrow Connector 47"/>
          <p:cNvCxnSpPr>
            <a:cxnSpLocks noChangeShapeType="1"/>
          </p:cNvCxnSpPr>
          <p:nvPr/>
        </p:nvCxnSpPr>
        <p:spPr bwMode="auto">
          <a:xfrm flipH="1">
            <a:off x="2843808" y="2060848"/>
            <a:ext cx="316835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2" name="TextBox 50"/>
          <p:cNvSpPr txBox="1">
            <a:spLocks noChangeArrowheads="1"/>
          </p:cNvSpPr>
          <p:nvPr/>
        </p:nvSpPr>
        <p:spPr bwMode="auto">
          <a:xfrm>
            <a:off x="2843808" y="1196752"/>
            <a:ext cx="30968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400" b="0" dirty="0" smtClean="0"/>
              <a:t>Προ-ανάκτηση </a:t>
            </a:r>
            <a:r>
              <a:rPr lang="en-US" sz="2400" dirty="0" smtClean="0">
                <a:solidFill>
                  <a:srgbClr val="FF0000"/>
                </a:solidFill>
              </a:rPr>
              <a:t>K </a:t>
            </a:r>
            <a:r>
              <a:rPr lang="el-GR" sz="2400" b="0" dirty="0" smtClean="0"/>
              <a:t>γραμμών του ΡΧ</a:t>
            </a:r>
            <a:endParaRPr lang="en-US" sz="2400" b="0" dirty="0"/>
          </a:p>
        </p:txBody>
      </p:sp>
      <p:sp>
        <p:nvSpPr>
          <p:cNvPr id="16393" name="Rectangle 52"/>
          <p:cNvSpPr>
            <a:spLocks noChangeArrowheads="1"/>
          </p:cNvSpPr>
          <p:nvPr/>
        </p:nvSpPr>
        <p:spPr bwMode="auto">
          <a:xfrm>
            <a:off x="6588001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4" name="Rectangle 53"/>
          <p:cNvSpPr>
            <a:spLocks noChangeArrowheads="1"/>
          </p:cNvSpPr>
          <p:nvPr/>
        </p:nvSpPr>
        <p:spPr bwMode="auto">
          <a:xfrm>
            <a:off x="6876926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5" name="Rectangle 54"/>
          <p:cNvSpPr>
            <a:spLocks noChangeArrowheads="1"/>
          </p:cNvSpPr>
          <p:nvPr/>
        </p:nvSpPr>
        <p:spPr bwMode="auto">
          <a:xfrm>
            <a:off x="7164264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6" name="Rectangle 55"/>
          <p:cNvSpPr>
            <a:spLocks noChangeArrowheads="1"/>
          </p:cNvSpPr>
          <p:nvPr/>
        </p:nvSpPr>
        <p:spPr bwMode="auto">
          <a:xfrm>
            <a:off x="7451601" y="3817566"/>
            <a:ext cx="217488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3933056"/>
            <a:ext cx="1353121" cy="211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195736" y="5157192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7A37"/>
                </a:solidFill>
                <a:sym typeface="Wingdings" pitchFamily="2" charset="2"/>
              </a:rPr>
              <a:t> </a:t>
            </a:r>
            <a:r>
              <a:rPr lang="el-GR" dirty="0" smtClean="0">
                <a:solidFill>
                  <a:srgbClr val="007A37"/>
                </a:solidFill>
              </a:rPr>
              <a:t>Διακοπτόμενη Συνδεσιμότητα</a:t>
            </a:r>
            <a:endParaRPr lang="en-US" dirty="0">
              <a:solidFill>
                <a:srgbClr val="007A37"/>
              </a:solidFill>
            </a:endParaRPr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3717553"/>
            <a:ext cx="1627188" cy="133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47"/>
          <p:cNvCxnSpPr>
            <a:cxnSpLocks noChangeShapeType="1"/>
          </p:cNvCxnSpPr>
          <p:nvPr/>
        </p:nvCxnSpPr>
        <p:spPr bwMode="auto">
          <a:xfrm flipH="1">
            <a:off x="2699792" y="5085184"/>
            <a:ext cx="316835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2699792" y="4221088"/>
            <a:ext cx="30968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400" b="0" dirty="0" smtClean="0"/>
              <a:t>Προ-ανάκτηση </a:t>
            </a:r>
            <a:r>
              <a:rPr lang="en-US" sz="2400" dirty="0" smtClean="0">
                <a:solidFill>
                  <a:srgbClr val="FF0000"/>
                </a:solidFill>
              </a:rPr>
              <a:t>K </a:t>
            </a:r>
            <a:r>
              <a:rPr lang="el-GR" sz="2400" b="0" dirty="0" smtClean="0"/>
              <a:t>γραμμών του ΡΧ</a:t>
            </a:r>
            <a:endParaRPr lang="en-US" sz="2400" b="0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755576" y="980728"/>
            <a:ext cx="0" cy="1800200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79512" y="609329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>
                <a:solidFill>
                  <a:srgbClr val="007A37"/>
                </a:solidFill>
              </a:rPr>
              <a:t>Χρόνος</a:t>
            </a:r>
            <a:endParaRPr lang="en-US" sz="2800" dirty="0">
              <a:solidFill>
                <a:srgbClr val="007A37"/>
              </a:solidFill>
            </a:endParaRPr>
          </a:p>
        </p:txBody>
      </p:sp>
      <p:sp>
        <p:nvSpPr>
          <p:cNvPr id="27" name="Can 40"/>
          <p:cNvSpPr>
            <a:spLocks noChangeArrowheads="1"/>
          </p:cNvSpPr>
          <p:nvPr/>
        </p:nvSpPr>
        <p:spPr bwMode="auto">
          <a:xfrm>
            <a:off x="1043211" y="2636912"/>
            <a:ext cx="504056" cy="432048"/>
          </a:xfrm>
          <a:prstGeom prst="can">
            <a:avLst>
              <a:gd name="adj" fmla="val 43897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8" name="Can 40"/>
          <p:cNvSpPr>
            <a:spLocks noChangeArrowheads="1"/>
          </p:cNvSpPr>
          <p:nvPr/>
        </p:nvSpPr>
        <p:spPr bwMode="auto">
          <a:xfrm>
            <a:off x="1043608" y="5733256"/>
            <a:ext cx="504056" cy="432048"/>
          </a:xfrm>
          <a:prstGeom prst="can">
            <a:avLst>
              <a:gd name="adj" fmla="val 43897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31" name="Straight Arrow Connector 47"/>
          <p:cNvCxnSpPr>
            <a:cxnSpLocks noChangeShapeType="1"/>
          </p:cNvCxnSpPr>
          <p:nvPr/>
        </p:nvCxnSpPr>
        <p:spPr bwMode="auto">
          <a:xfrm flipH="1">
            <a:off x="2843808" y="3501008"/>
            <a:ext cx="3024336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2" name="TextBox 50"/>
          <p:cNvSpPr txBox="1">
            <a:spLocks noChangeArrowheads="1"/>
          </p:cNvSpPr>
          <p:nvPr/>
        </p:nvSpPr>
        <p:spPr bwMode="auto">
          <a:xfrm>
            <a:off x="2843262" y="2564904"/>
            <a:ext cx="30968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400" b="0" dirty="0" smtClean="0">
                <a:solidFill>
                  <a:schemeClr val="tx1"/>
                </a:solidFill>
              </a:rPr>
              <a:t>Προ-ανάκτηση </a:t>
            </a:r>
            <a:r>
              <a:rPr lang="en-US" sz="2400" dirty="0" smtClean="0">
                <a:solidFill>
                  <a:schemeClr val="tx1"/>
                </a:solidFill>
              </a:rPr>
              <a:t>K </a:t>
            </a:r>
            <a:r>
              <a:rPr lang="el-GR" sz="2400" b="0" dirty="0" smtClean="0">
                <a:solidFill>
                  <a:schemeClr val="tx1"/>
                </a:solidFill>
              </a:rPr>
              <a:t>γραμμών του ΡΧ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67944" y="3140968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755576" y="2708920"/>
            <a:ext cx="0" cy="1800200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755576" y="4509120"/>
            <a:ext cx="0" cy="1368152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50"/>
          <p:cNvSpPr txBox="1">
            <a:spLocks noChangeArrowheads="1"/>
          </p:cNvSpPr>
          <p:nvPr/>
        </p:nvSpPr>
        <p:spPr bwMode="auto">
          <a:xfrm>
            <a:off x="35496" y="2996952"/>
            <a:ext cx="298837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1800" dirty="0" smtClean="0">
                <a:solidFill>
                  <a:srgbClr val="FF0000"/>
                </a:solidFill>
              </a:rPr>
              <a:t>Προσδιορισμός θέσης με χρήση αποθηκευμένων δεδομένων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23" grpId="0"/>
      <p:bldP spid="27" grpId="0" animBg="1"/>
      <p:bldP spid="28" grpId="0" animBg="1"/>
      <p:bldP spid="32" grpId="0"/>
      <p:bldP spid="34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l-GR" sz="4000" dirty="0" smtClean="0">
                <a:ea typeface="ＭＳ Ｐゴシック" pitchFamily="34" charset="-128"/>
              </a:rPr>
              <a:t>Διατύπωση Προβλήματος</a:t>
            </a:r>
            <a:endParaRPr lang="en-US" sz="4000" dirty="0" smtClean="0">
              <a:ea typeface="ＭＳ Ｐゴシック" pitchFamily="34" charset="-128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496944" cy="1800200"/>
          </a:xfrm>
        </p:spPr>
        <p:txBody>
          <a:bodyPr>
            <a:normAutofit fontScale="85000" lnSpcReduction="10000"/>
          </a:bodyPr>
          <a:lstStyle/>
          <a:p>
            <a:r>
              <a:rPr lang="el-GR" dirty="0" smtClean="0">
                <a:ea typeface="ＭＳ Ｐゴシック" pitchFamily="34" charset="-128"/>
              </a:rPr>
              <a:t>Ένας </a:t>
            </a:r>
            <a:r>
              <a:rPr lang="el-GR" b="1" dirty="0" smtClean="0">
                <a:ea typeface="ＭＳ Ｐゴシック" pitchFamily="34" charset="-128"/>
              </a:rPr>
              <a:t>χρήστης</a:t>
            </a:r>
            <a:r>
              <a:rPr lang="el-GR" dirty="0" smtClean="0">
                <a:ea typeface="ＭＳ Ｐゴシック" pitchFamily="34" charset="-128"/>
              </a:rPr>
              <a:t> </a:t>
            </a:r>
            <a:r>
              <a:rPr lang="en-US" b="1" dirty="0" smtClean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l-GR" dirty="0" smtClean="0">
                <a:ea typeface="ＭＳ Ｐゴシック" pitchFamily="34" charset="-128"/>
              </a:rPr>
              <a:t>κινείται σε εσωτερικό χώρο (ΕΧ) που έχει </a:t>
            </a:r>
            <a:r>
              <a:rPr lang="en-US" dirty="0" smtClean="0">
                <a:solidFill>
                  <a:srgbClr val="FF0000"/>
                </a:solidFill>
                <a:ea typeface="ＭＳ Ｐゴシック" pitchFamily="34" charset="-128"/>
              </a:rPr>
              <a:t>m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l-GR" b="1" dirty="0" smtClean="0">
                <a:ea typeface="ＭＳ Ｐゴシック" pitchFamily="34" charset="-128"/>
              </a:rPr>
              <a:t>Σημεία Πρόσβασης</a:t>
            </a:r>
            <a:r>
              <a:rPr lang="en-US" b="1" dirty="0" smtClean="0">
                <a:ea typeface="ＭＳ Ｐゴシック" pitchFamily="34" charset="-128"/>
              </a:rPr>
              <a:t> </a:t>
            </a:r>
            <a:r>
              <a:rPr lang="en-US" b="1" dirty="0" smtClean="0">
                <a:solidFill>
                  <a:srgbClr val="003399"/>
                </a:solidFill>
                <a:ea typeface="ＭＳ Ｐゴシック" pitchFamily="34" charset="-128"/>
              </a:rPr>
              <a:t>AP = {ap</a:t>
            </a:r>
            <a:r>
              <a:rPr lang="en-US" b="1" baseline="-25000" dirty="0" smtClean="0">
                <a:solidFill>
                  <a:srgbClr val="003399"/>
                </a:solidFill>
                <a:ea typeface="ＭＳ Ｐゴシック" pitchFamily="34" charset="-128"/>
              </a:rPr>
              <a:t>1</a:t>
            </a:r>
            <a:r>
              <a:rPr lang="en-US" b="1" dirty="0" smtClean="0">
                <a:solidFill>
                  <a:srgbClr val="003399"/>
                </a:solidFill>
                <a:ea typeface="ＭＳ Ｐゴシック" pitchFamily="34" charset="-128"/>
              </a:rPr>
              <a:t>,…, ap</a:t>
            </a:r>
            <a:r>
              <a:rPr lang="en-US" b="1" baseline="-25000" dirty="0" smtClean="0">
                <a:solidFill>
                  <a:srgbClr val="003399"/>
                </a:solidFill>
                <a:ea typeface="ＭＳ Ｐゴシック" pitchFamily="34" charset="-128"/>
              </a:rPr>
              <a:t>m</a:t>
            </a:r>
            <a:r>
              <a:rPr lang="en-US" b="1" dirty="0" smtClean="0">
                <a:solidFill>
                  <a:srgbClr val="003399"/>
                </a:solidFill>
                <a:ea typeface="ＭＳ Ｐゴシック" pitchFamily="34" charset="-128"/>
              </a:rPr>
              <a:t>}.</a:t>
            </a:r>
          </a:p>
          <a:p>
            <a:r>
              <a:rPr lang="el-GR" b="1" dirty="0" err="1" smtClean="0">
                <a:ea typeface="ＭＳ Ｐゴシック" pitchFamily="34" charset="-128"/>
              </a:rPr>
              <a:t>Ραδιοχάρτης</a:t>
            </a:r>
            <a:r>
              <a:rPr lang="el-GR" b="1" dirty="0" smtClean="0">
                <a:ea typeface="ＭＳ Ｐゴシック" pitchFamily="34" charset="-128"/>
              </a:rPr>
              <a:t> </a:t>
            </a:r>
            <a:r>
              <a:rPr lang="en-US" dirty="0" smtClean="0">
                <a:ea typeface="ＭＳ Ｐゴシック" pitchFamily="34" charset="-128"/>
              </a:rPr>
              <a:t>(</a:t>
            </a:r>
            <a:r>
              <a:rPr lang="el-GR" b="1" dirty="0" smtClean="0">
                <a:solidFill>
                  <a:srgbClr val="FF0000"/>
                </a:solidFill>
                <a:ea typeface="ＭＳ Ｐゴシック" pitchFamily="34" charset="-128"/>
              </a:rPr>
              <a:t>ΡΧ</a:t>
            </a:r>
            <a:r>
              <a:rPr lang="en-US" dirty="0" smtClean="0">
                <a:ea typeface="ＭＳ Ｐゴシック" pitchFamily="34" charset="-128"/>
              </a:rPr>
              <a:t>) </a:t>
            </a:r>
            <a:r>
              <a:rPr lang="el-GR" dirty="0" smtClean="0">
                <a:ea typeface="ＭＳ Ｐゴシック" pitchFamily="34" charset="-128"/>
              </a:rPr>
              <a:t>είναι διαθέσιμος στον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l-GR" b="1" dirty="0" smtClean="0">
                <a:ea typeface="ＭＳ Ｐゴシック" pitchFamily="34" charset="-128"/>
              </a:rPr>
              <a:t>Εξυπηρετητή</a:t>
            </a:r>
            <a:r>
              <a:rPr lang="en-US" dirty="0" smtClean="0">
                <a:ea typeface="ＭＳ Ｐゴシック" pitchFamily="34" charset="-128"/>
              </a:rPr>
              <a:t> (</a:t>
            </a:r>
            <a:r>
              <a:rPr lang="en-US" b="1" dirty="0" smtClean="0">
                <a:solidFill>
                  <a:srgbClr val="FF0000"/>
                </a:solidFill>
                <a:ea typeface="ＭＳ Ｐゴシック" pitchFamily="34" charset="-128"/>
              </a:rPr>
              <a:t>s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>
              <a:buNone/>
            </a:pPr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pPr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84" name="Content Placeholder 2"/>
          <p:cNvSpPr txBox="1">
            <a:spLocks/>
          </p:cNvSpPr>
          <p:nvPr/>
        </p:nvSpPr>
        <p:spPr bwMode="auto">
          <a:xfrm>
            <a:off x="395536" y="2636912"/>
            <a:ext cx="5472608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u </a:t>
            </a:r>
            <a:r>
              <a:rPr lang="el-GR" sz="2800" b="0" dirty="0" smtClean="0"/>
              <a:t>καταμετρά το </a:t>
            </a:r>
            <a:r>
              <a:rPr lang="el-GR" sz="2800" dirty="0" smtClean="0"/>
              <a:t>αποτύπωμα</a:t>
            </a:r>
            <a:r>
              <a:rPr lang="en-US" sz="2800" dirty="0" smtClean="0"/>
              <a:t>:           </a:t>
            </a:r>
            <a:r>
              <a:rPr lang="en-US" sz="2800" dirty="0" smtClean="0">
                <a:solidFill>
                  <a:srgbClr val="007A37"/>
                </a:solidFill>
              </a:rPr>
              <a:t>V</a:t>
            </a:r>
            <a:r>
              <a:rPr lang="en-US" sz="2800" baseline="-25000" dirty="0" smtClean="0">
                <a:solidFill>
                  <a:srgbClr val="007A37"/>
                </a:solidFill>
              </a:rPr>
              <a:t>r</a:t>
            </a:r>
            <a:r>
              <a:rPr lang="en-US" sz="2800" dirty="0" smtClean="0">
                <a:solidFill>
                  <a:srgbClr val="007A37"/>
                </a:solidFill>
              </a:rPr>
              <a:t> = [ap</a:t>
            </a:r>
            <a:r>
              <a:rPr lang="en-US" sz="2800" baseline="-25000" dirty="0" smtClean="0">
                <a:solidFill>
                  <a:srgbClr val="007A37"/>
                </a:solidFill>
              </a:rPr>
              <a:t>1r</a:t>
            </a:r>
            <a:r>
              <a:rPr lang="en-US" sz="2800" dirty="0" smtClean="0">
                <a:solidFill>
                  <a:srgbClr val="007A37"/>
                </a:solidFill>
              </a:rPr>
              <a:t>,…, </a:t>
            </a:r>
            <a:r>
              <a:rPr lang="en-US" sz="2800" dirty="0" err="1" smtClean="0">
                <a:solidFill>
                  <a:srgbClr val="007A37"/>
                </a:solidFill>
              </a:rPr>
              <a:t>ap</a:t>
            </a:r>
            <a:r>
              <a:rPr lang="en-US" sz="2800" baseline="-25000" dirty="0" err="1" smtClean="0">
                <a:solidFill>
                  <a:srgbClr val="007A37"/>
                </a:solidFill>
              </a:rPr>
              <a:t>mr</a:t>
            </a:r>
            <a:r>
              <a:rPr lang="en-US" sz="2800" dirty="0" smtClean="0">
                <a:solidFill>
                  <a:srgbClr val="007A37"/>
                </a:solidFill>
              </a:rPr>
              <a:t>] </a:t>
            </a:r>
            <a:r>
              <a:rPr lang="el-GR" sz="2800" b="0" dirty="0" smtClean="0"/>
              <a:t>σε κάθε </a:t>
            </a:r>
            <a:r>
              <a:rPr lang="el-GR" sz="2800" dirty="0" smtClean="0"/>
              <a:t>θέση</a:t>
            </a:r>
            <a:r>
              <a:rPr lang="en-US" sz="2800" dirty="0" smtClean="0"/>
              <a:t> (</a:t>
            </a:r>
            <a:r>
              <a:rPr lang="en-US" sz="2800" dirty="0" smtClean="0">
                <a:solidFill>
                  <a:srgbClr val="FF0000"/>
                </a:solidFill>
              </a:rPr>
              <a:t>l</a:t>
            </a:r>
            <a:r>
              <a:rPr lang="en-US" sz="2800" dirty="0" smtClean="0"/>
              <a:t>)</a:t>
            </a:r>
            <a:r>
              <a:rPr lang="el-GR" sz="2800" dirty="0" smtClean="0"/>
              <a:t> </a:t>
            </a:r>
            <a:r>
              <a:rPr lang="el-GR" sz="2800" b="0" dirty="0" smtClean="0"/>
              <a:t>και στέλνει</a:t>
            </a:r>
            <a:r>
              <a:rPr lang="en-US" sz="2800" b="0" dirty="0" smtClean="0"/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V</a:t>
            </a:r>
            <a:r>
              <a:rPr lang="en-US" sz="2800" baseline="-25000" dirty="0" err="1" smtClean="0">
                <a:solidFill>
                  <a:srgbClr val="FF0000"/>
                </a:solidFill>
              </a:rPr>
              <a:t>r</a:t>
            </a:r>
            <a:r>
              <a:rPr lang="en-US" sz="2800" baseline="-25000" dirty="0" smtClean="0">
                <a:solidFill>
                  <a:srgbClr val="FF0000"/>
                </a:solidFill>
              </a:rPr>
              <a:t> </a:t>
            </a:r>
            <a:r>
              <a:rPr lang="en-US" sz="2800" b="0" dirty="0" smtClean="0"/>
              <a:t> </a:t>
            </a:r>
            <a:r>
              <a:rPr lang="el-GR" sz="2800" b="0" dirty="0" smtClean="0"/>
              <a:t>στον</a:t>
            </a:r>
            <a:r>
              <a:rPr lang="en-US" sz="2800" b="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s</a:t>
            </a:r>
            <a:r>
              <a:rPr lang="en-US" sz="2800" b="0" dirty="0" smtClean="0"/>
              <a:t>.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2800" kern="0" dirty="0" smtClean="0">
                <a:solidFill>
                  <a:srgbClr val="FF0000"/>
                </a:solidFill>
                <a:cs typeface="ＭＳ Ｐゴシック" charset="0"/>
              </a:rPr>
              <a:t>P</a:t>
            </a:r>
            <a:r>
              <a:rPr lang="en-US" sz="2800" kern="0" baseline="-25000" dirty="0" smtClean="0">
                <a:solidFill>
                  <a:srgbClr val="FF0000"/>
                </a:solidFill>
                <a:cs typeface="ＭＳ Ｐゴシック" charset="0"/>
              </a:rPr>
              <a:t>l</a:t>
            </a:r>
            <a:r>
              <a:rPr lang="en-US" sz="2800" kern="0" dirty="0" smtClean="0">
                <a:solidFill>
                  <a:srgbClr val="FF0000"/>
                </a:solidFill>
                <a:cs typeface="ＭＳ Ｐゴシック" charset="0"/>
              </a:rPr>
              <a:t>: </a:t>
            </a:r>
            <a:r>
              <a:rPr lang="el-GR" sz="2800" kern="0" dirty="0" smtClean="0">
                <a:solidFill>
                  <a:schemeClr val="tx1"/>
                </a:solidFill>
                <a:cs typeface="ＭＳ Ｐゴシック" charset="0"/>
              </a:rPr>
              <a:t>Πιθανότητα </a:t>
            </a:r>
            <a:r>
              <a:rPr lang="el-GR" sz="2800" kern="0" dirty="0" err="1" smtClean="0">
                <a:solidFill>
                  <a:schemeClr val="tx1"/>
                </a:solidFill>
                <a:cs typeface="ＭＳ Ｐゴシック" charset="0"/>
              </a:rPr>
              <a:t>Συνδεσιμό-τητας</a:t>
            </a:r>
            <a:r>
              <a:rPr lang="el-GR" sz="2800" kern="0" dirty="0" smtClean="0">
                <a:solidFill>
                  <a:schemeClr val="tx1"/>
                </a:solidFill>
                <a:cs typeface="ＭＳ Ｐゴシック" charset="0"/>
              </a:rPr>
              <a:t> </a:t>
            </a:r>
            <a:r>
              <a:rPr lang="el-GR" sz="2800" b="0" kern="0" dirty="0" smtClean="0">
                <a:solidFill>
                  <a:schemeClr val="tx1"/>
                </a:solidFill>
                <a:cs typeface="ＭＳ Ｐゴシック" charset="0"/>
              </a:rPr>
              <a:t>ενός χρήστη στη θέση </a:t>
            </a:r>
            <a:r>
              <a:rPr lang="en-US" sz="2800" kern="0" dirty="0" smtClean="0">
                <a:solidFill>
                  <a:srgbClr val="FF0000"/>
                </a:solidFill>
                <a:cs typeface="ＭＳ Ｐゴシック" charset="0"/>
              </a:rPr>
              <a:t>l.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kumimoji="0" lang="el-GR" sz="28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Σκοπός</a:t>
            </a: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: </a:t>
            </a:r>
            <a:r>
              <a:rPr kumimoji="0" lang="el-G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Προ-ανάκτηση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</a:t>
            </a:r>
            <a:r>
              <a:rPr lang="en-US" sz="2400" kern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K </a:t>
            </a:r>
            <a:r>
              <a:rPr lang="el-GR" sz="2400" b="0" kern="0" dirty="0" err="1" smtClean="0">
                <a:solidFill>
                  <a:schemeClr val="tx1"/>
                </a:solidFill>
                <a:latin typeface="+mn-lt"/>
                <a:cs typeface="ＭＳ Ｐゴシック" charset="0"/>
              </a:rPr>
              <a:t>κατα-χωρήσεων</a:t>
            </a:r>
            <a:r>
              <a:rPr lang="el-GR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του ΡΧ στον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</a:t>
            </a:r>
            <a:r>
              <a:rPr lang="en-US" sz="2400" kern="0" dirty="0" smtClean="0">
                <a:solidFill>
                  <a:srgbClr val="FF0000"/>
                </a:solidFill>
                <a:cs typeface="ＭＳ Ｐゴシック" charset="0"/>
              </a:rPr>
              <a:t>u</a:t>
            </a:r>
            <a:r>
              <a:rPr lang="el-GR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,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</a:t>
            </a:r>
            <a:r>
              <a:rPr lang="el-GR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ώστε ο </a:t>
            </a:r>
            <a:r>
              <a:rPr lang="en-US" sz="2400" kern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u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</a:t>
            </a:r>
            <a:r>
              <a:rPr lang="el-GR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να μπορεί να προσδιορίσει τη θέση του με </a:t>
            </a:r>
            <a:r>
              <a:rPr lang="el-GR" sz="240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ακρίβεια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</a:t>
            </a:r>
            <a:r>
              <a:rPr lang="el-GR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και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 </a:t>
            </a:r>
            <a:r>
              <a:rPr lang="el-GR" sz="240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αποδοτικά</a:t>
            </a:r>
            <a:r>
              <a:rPr lang="en-US" sz="2400" b="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ＭＳ Ｐゴシック" charset="0"/>
            </a:endParaRPr>
          </a:p>
        </p:txBody>
      </p:sp>
      <p:pic>
        <p:nvPicPr>
          <p:cNvPr id="2560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7177" y="2929778"/>
            <a:ext cx="3081107" cy="309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122065">
            <a:off x="7022494" y="4398791"/>
            <a:ext cx="644701" cy="82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63273" y="2994803"/>
            <a:ext cx="2940315" cy="2985344"/>
            <a:chOff x="9144001" y="2243336"/>
            <a:chExt cx="3877460" cy="4014727"/>
          </a:xfrm>
        </p:grpSpPr>
        <p:sp>
          <p:nvSpPr>
            <p:cNvPr id="25621" name="TextBox 6"/>
            <p:cNvSpPr txBox="1">
              <a:spLocks noChangeArrowheads="1"/>
            </p:cNvSpPr>
            <p:nvPr/>
          </p:nvSpPr>
          <p:spPr bwMode="auto">
            <a:xfrm>
              <a:off x="11952312" y="224333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4" name="TextBox 9"/>
            <p:cNvSpPr txBox="1">
              <a:spLocks noChangeArrowheads="1"/>
            </p:cNvSpPr>
            <p:nvPr/>
          </p:nvSpPr>
          <p:spPr bwMode="auto">
            <a:xfrm>
              <a:off x="12322567" y="263345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5" name="TextBox 10"/>
            <p:cNvSpPr txBox="1">
              <a:spLocks noChangeArrowheads="1"/>
            </p:cNvSpPr>
            <p:nvPr/>
          </p:nvSpPr>
          <p:spPr bwMode="auto">
            <a:xfrm>
              <a:off x="12561912" y="285293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6" name="TextBox 11"/>
            <p:cNvSpPr txBox="1">
              <a:spLocks noChangeArrowheads="1"/>
            </p:cNvSpPr>
            <p:nvPr/>
          </p:nvSpPr>
          <p:spPr bwMode="auto">
            <a:xfrm>
              <a:off x="11952313" y="2819400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8" name="TextBox 13"/>
            <p:cNvSpPr txBox="1">
              <a:spLocks noChangeArrowheads="1"/>
            </p:cNvSpPr>
            <p:nvPr/>
          </p:nvSpPr>
          <p:spPr bwMode="auto">
            <a:xfrm>
              <a:off x="12528378" y="332345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29" name="TextBox 14"/>
            <p:cNvSpPr txBox="1">
              <a:spLocks noChangeArrowheads="1"/>
            </p:cNvSpPr>
            <p:nvPr/>
          </p:nvSpPr>
          <p:spPr bwMode="auto">
            <a:xfrm>
              <a:off x="12528378" y="231534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0" name="TextBox 15"/>
            <p:cNvSpPr txBox="1">
              <a:spLocks noChangeArrowheads="1"/>
            </p:cNvSpPr>
            <p:nvPr/>
          </p:nvSpPr>
          <p:spPr bwMode="auto">
            <a:xfrm>
              <a:off x="11952313" y="368349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1" name="TextBox 16"/>
            <p:cNvSpPr txBox="1">
              <a:spLocks noChangeArrowheads="1"/>
            </p:cNvSpPr>
            <p:nvPr/>
          </p:nvSpPr>
          <p:spPr bwMode="auto">
            <a:xfrm>
              <a:off x="12384361" y="382751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2" name="TextBox 17"/>
            <p:cNvSpPr txBox="1">
              <a:spLocks noChangeArrowheads="1"/>
            </p:cNvSpPr>
            <p:nvPr/>
          </p:nvSpPr>
          <p:spPr bwMode="auto">
            <a:xfrm>
              <a:off x="11808298" y="411554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3" name="TextBox 18"/>
            <p:cNvSpPr txBox="1">
              <a:spLocks noChangeArrowheads="1"/>
            </p:cNvSpPr>
            <p:nvPr/>
          </p:nvSpPr>
          <p:spPr bwMode="auto">
            <a:xfrm>
              <a:off x="12024321" y="3179439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4" name="TextBox 19"/>
            <p:cNvSpPr txBox="1">
              <a:spLocks noChangeArrowheads="1"/>
            </p:cNvSpPr>
            <p:nvPr/>
          </p:nvSpPr>
          <p:spPr bwMode="auto">
            <a:xfrm>
              <a:off x="9864081" y="418165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5" name="TextBox 20"/>
            <p:cNvSpPr txBox="1">
              <a:spLocks noChangeArrowheads="1"/>
            </p:cNvSpPr>
            <p:nvPr/>
          </p:nvSpPr>
          <p:spPr bwMode="auto">
            <a:xfrm>
              <a:off x="10016482" y="433405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7" name="TextBox 22"/>
            <p:cNvSpPr txBox="1">
              <a:spLocks noChangeArrowheads="1"/>
            </p:cNvSpPr>
            <p:nvPr/>
          </p:nvSpPr>
          <p:spPr bwMode="auto">
            <a:xfrm>
              <a:off x="9986146" y="483392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38" name="TextBox 23"/>
            <p:cNvSpPr txBox="1">
              <a:spLocks noChangeArrowheads="1"/>
            </p:cNvSpPr>
            <p:nvPr/>
          </p:nvSpPr>
          <p:spPr bwMode="auto">
            <a:xfrm>
              <a:off x="10473682" y="479125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0" name="TextBox 25"/>
            <p:cNvSpPr txBox="1">
              <a:spLocks noChangeArrowheads="1"/>
            </p:cNvSpPr>
            <p:nvPr/>
          </p:nvSpPr>
          <p:spPr bwMode="auto">
            <a:xfrm>
              <a:off x="10152114" y="518976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1" name="TextBox 26"/>
            <p:cNvSpPr txBox="1">
              <a:spLocks noChangeArrowheads="1"/>
            </p:cNvSpPr>
            <p:nvPr/>
          </p:nvSpPr>
          <p:spPr bwMode="auto">
            <a:xfrm>
              <a:off x="10440146" y="526177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2" name="TextBox 27"/>
            <p:cNvSpPr txBox="1">
              <a:spLocks noChangeArrowheads="1"/>
            </p:cNvSpPr>
            <p:nvPr/>
          </p:nvSpPr>
          <p:spPr bwMode="auto">
            <a:xfrm>
              <a:off x="10440146" y="4253663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3" name="TextBox 28"/>
            <p:cNvSpPr txBox="1">
              <a:spLocks noChangeArrowheads="1"/>
            </p:cNvSpPr>
            <p:nvPr/>
          </p:nvSpPr>
          <p:spPr bwMode="auto">
            <a:xfrm>
              <a:off x="10944201" y="447558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4" name="TextBox 29"/>
            <p:cNvSpPr txBox="1">
              <a:spLocks noChangeArrowheads="1"/>
            </p:cNvSpPr>
            <p:nvPr/>
          </p:nvSpPr>
          <p:spPr bwMode="auto">
            <a:xfrm>
              <a:off x="11448258" y="440357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5" name="TextBox 30"/>
            <p:cNvSpPr txBox="1">
              <a:spLocks noChangeArrowheads="1"/>
            </p:cNvSpPr>
            <p:nvPr/>
          </p:nvSpPr>
          <p:spPr bwMode="auto">
            <a:xfrm>
              <a:off x="9144001" y="454759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7" name="TextBox 32"/>
            <p:cNvSpPr txBox="1">
              <a:spLocks noChangeArrowheads="1"/>
            </p:cNvSpPr>
            <p:nvPr/>
          </p:nvSpPr>
          <p:spPr bwMode="auto">
            <a:xfrm>
              <a:off x="11664282" y="490763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8" name="TextBox 33"/>
            <p:cNvSpPr txBox="1">
              <a:spLocks noChangeArrowheads="1"/>
            </p:cNvSpPr>
            <p:nvPr/>
          </p:nvSpPr>
          <p:spPr bwMode="auto">
            <a:xfrm>
              <a:off x="11952315" y="454759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49" name="TextBox 34"/>
            <p:cNvSpPr txBox="1">
              <a:spLocks noChangeArrowheads="1"/>
            </p:cNvSpPr>
            <p:nvPr/>
          </p:nvSpPr>
          <p:spPr bwMode="auto">
            <a:xfrm>
              <a:off x="12017819" y="514424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2" name="TextBox 37"/>
            <p:cNvSpPr txBox="1">
              <a:spLocks noChangeArrowheads="1"/>
            </p:cNvSpPr>
            <p:nvPr/>
          </p:nvSpPr>
          <p:spPr bwMode="auto">
            <a:xfrm>
              <a:off x="11664282" y="526767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3" name="TextBox 38"/>
            <p:cNvSpPr txBox="1">
              <a:spLocks noChangeArrowheads="1"/>
            </p:cNvSpPr>
            <p:nvPr/>
          </p:nvSpPr>
          <p:spPr bwMode="auto">
            <a:xfrm>
              <a:off x="11952315" y="569972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4" name="TextBox 39"/>
            <p:cNvSpPr txBox="1">
              <a:spLocks noChangeArrowheads="1"/>
            </p:cNvSpPr>
            <p:nvPr/>
          </p:nvSpPr>
          <p:spPr bwMode="auto">
            <a:xfrm>
              <a:off x="12240347" y="5771729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5" name="TextBox 40"/>
            <p:cNvSpPr txBox="1">
              <a:spLocks noChangeArrowheads="1"/>
            </p:cNvSpPr>
            <p:nvPr/>
          </p:nvSpPr>
          <p:spPr bwMode="auto">
            <a:xfrm>
              <a:off x="12312355" y="4331569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7" name="TextBox 42"/>
            <p:cNvSpPr txBox="1">
              <a:spLocks noChangeArrowheads="1"/>
            </p:cNvSpPr>
            <p:nvPr/>
          </p:nvSpPr>
          <p:spPr bwMode="auto">
            <a:xfrm>
              <a:off x="10548667" y="2564905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8" name="TextBox 43"/>
            <p:cNvSpPr txBox="1">
              <a:spLocks noChangeArrowheads="1"/>
            </p:cNvSpPr>
            <p:nvPr/>
          </p:nvSpPr>
          <p:spPr bwMode="auto">
            <a:xfrm>
              <a:off x="11088219" y="2819400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59" name="TextBox 44"/>
            <p:cNvSpPr txBox="1">
              <a:spLocks noChangeArrowheads="1"/>
            </p:cNvSpPr>
            <p:nvPr/>
          </p:nvSpPr>
          <p:spPr bwMode="auto">
            <a:xfrm>
              <a:off x="12600387" y="418755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1" name="TextBox 46"/>
            <p:cNvSpPr txBox="1">
              <a:spLocks noChangeArrowheads="1"/>
            </p:cNvSpPr>
            <p:nvPr/>
          </p:nvSpPr>
          <p:spPr bwMode="auto">
            <a:xfrm>
              <a:off x="11409788" y="299695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2" name="TextBox 47"/>
            <p:cNvSpPr txBox="1">
              <a:spLocks noChangeArrowheads="1"/>
            </p:cNvSpPr>
            <p:nvPr/>
          </p:nvSpPr>
          <p:spPr bwMode="auto">
            <a:xfrm>
              <a:off x="10800187" y="296341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3" name="TextBox 48"/>
            <p:cNvSpPr txBox="1">
              <a:spLocks noChangeArrowheads="1"/>
            </p:cNvSpPr>
            <p:nvPr/>
          </p:nvSpPr>
          <p:spPr bwMode="auto">
            <a:xfrm>
              <a:off x="11088219" y="339546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5" name="TextBox 50"/>
            <p:cNvSpPr txBox="1">
              <a:spLocks noChangeArrowheads="1"/>
            </p:cNvSpPr>
            <p:nvPr/>
          </p:nvSpPr>
          <p:spPr bwMode="auto">
            <a:xfrm>
              <a:off x="11376250" y="2459360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6" name="TextBox 51"/>
            <p:cNvSpPr txBox="1">
              <a:spLocks noChangeArrowheads="1"/>
            </p:cNvSpPr>
            <p:nvPr/>
          </p:nvSpPr>
          <p:spPr bwMode="auto">
            <a:xfrm>
              <a:off x="10872195" y="332345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7" name="TextBox 52"/>
            <p:cNvSpPr txBox="1">
              <a:spLocks noChangeArrowheads="1"/>
            </p:cNvSpPr>
            <p:nvPr/>
          </p:nvSpPr>
          <p:spPr bwMode="auto">
            <a:xfrm>
              <a:off x="9332914" y="481047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8" name="TextBox 53"/>
            <p:cNvSpPr txBox="1">
              <a:spLocks noChangeArrowheads="1"/>
            </p:cNvSpPr>
            <p:nvPr/>
          </p:nvSpPr>
          <p:spPr bwMode="auto">
            <a:xfrm>
              <a:off x="9720067" y="4475584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69" name="TextBox 54"/>
            <p:cNvSpPr txBox="1">
              <a:spLocks noChangeArrowheads="1"/>
            </p:cNvSpPr>
            <p:nvPr/>
          </p:nvSpPr>
          <p:spPr bwMode="auto">
            <a:xfrm>
              <a:off x="10944203" y="512365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0" name="TextBox 55"/>
            <p:cNvSpPr txBox="1">
              <a:spLocks noChangeArrowheads="1"/>
            </p:cNvSpPr>
            <p:nvPr/>
          </p:nvSpPr>
          <p:spPr bwMode="auto">
            <a:xfrm>
              <a:off x="9790115" y="5267673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1" name="TextBox 56"/>
            <p:cNvSpPr txBox="1">
              <a:spLocks noChangeArrowheads="1"/>
            </p:cNvSpPr>
            <p:nvPr/>
          </p:nvSpPr>
          <p:spPr bwMode="auto">
            <a:xfrm>
              <a:off x="9180515" y="5234136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2" name="TextBox 57"/>
            <p:cNvSpPr txBox="1">
              <a:spLocks noChangeArrowheads="1"/>
            </p:cNvSpPr>
            <p:nvPr/>
          </p:nvSpPr>
          <p:spPr bwMode="auto">
            <a:xfrm>
              <a:off x="9468547" y="5666185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3" name="TextBox 58"/>
            <p:cNvSpPr txBox="1">
              <a:spLocks noChangeArrowheads="1"/>
            </p:cNvSpPr>
            <p:nvPr/>
          </p:nvSpPr>
          <p:spPr bwMode="auto">
            <a:xfrm>
              <a:off x="9756578" y="5738192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5" name="TextBox 60"/>
            <p:cNvSpPr txBox="1">
              <a:spLocks noChangeArrowheads="1"/>
            </p:cNvSpPr>
            <p:nvPr/>
          </p:nvSpPr>
          <p:spPr bwMode="auto">
            <a:xfrm>
              <a:off x="10800187" y="5699721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676" name="TextBox 61"/>
            <p:cNvSpPr txBox="1">
              <a:spLocks noChangeArrowheads="1"/>
            </p:cNvSpPr>
            <p:nvPr/>
          </p:nvSpPr>
          <p:spPr bwMode="auto">
            <a:xfrm>
              <a:off x="9252523" y="5594177"/>
              <a:ext cx="421074" cy="48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x</a:t>
              </a:r>
              <a:endParaRPr lang="en-GB" sz="16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6836112" y="3228745"/>
            <a:ext cx="1888157" cy="2397429"/>
            <a:chOff x="1907233" y="2946535"/>
            <a:chExt cx="2489894" cy="3223730"/>
          </a:xfrm>
        </p:grpSpPr>
        <p:pic>
          <p:nvPicPr>
            <p:cNvPr id="25614" name="Picture 1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2946535"/>
              <a:ext cx="215746" cy="487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5" name="Picture 2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4509120"/>
              <a:ext cx="25717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6" name="Picture 2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07233" y="5439340"/>
              <a:ext cx="216043" cy="488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7" name="Picture 2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5589240"/>
              <a:ext cx="25717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08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70026" y="3474425"/>
            <a:ext cx="505660" cy="37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68737" y="3272661"/>
            <a:ext cx="556227" cy="67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0" name="Freeform 74"/>
          <p:cNvSpPr>
            <a:spLocks/>
          </p:cNvSpPr>
          <p:nvPr/>
        </p:nvSpPr>
        <p:spPr bwMode="auto">
          <a:xfrm>
            <a:off x="6325499" y="3625220"/>
            <a:ext cx="2052741" cy="1345656"/>
          </a:xfrm>
          <a:custGeom>
            <a:avLst/>
            <a:gdLst>
              <a:gd name="T0" fmla="*/ 0 w 2705769"/>
              <a:gd name="T1" fmla="*/ 0 h 1810085"/>
              <a:gd name="T2" fmla="*/ 980900 w 2705769"/>
              <a:gd name="T3" fmla="*/ 1586111 h 1810085"/>
              <a:gd name="T4" fmla="*/ 2572849 w 2705769"/>
              <a:gd name="T5" fmla="*/ 1329773 h 1810085"/>
              <a:gd name="T6" fmla="*/ 1817074 w 2705769"/>
              <a:gd name="T7" fmla="*/ 688917 h 1810085"/>
              <a:gd name="T8" fmla="*/ 1688434 w 2705769"/>
              <a:gd name="T9" fmla="*/ 256343 h 18100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05769"/>
              <a:gd name="T16" fmla="*/ 0 h 1810085"/>
              <a:gd name="T17" fmla="*/ 2705769 w 2705769"/>
              <a:gd name="T18" fmla="*/ 1810085 h 18100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05769" h="1810085">
                <a:moveTo>
                  <a:pt x="0" y="0"/>
                </a:moveTo>
                <a:cubicBezTo>
                  <a:pt x="275390" y="683126"/>
                  <a:pt x="550780" y="1366253"/>
                  <a:pt x="978569" y="1588169"/>
                </a:cubicBezTo>
                <a:cubicBezTo>
                  <a:pt x="1406358" y="1810085"/>
                  <a:pt x="2427705" y="1481221"/>
                  <a:pt x="2566737" y="1331495"/>
                </a:cubicBezTo>
                <a:cubicBezTo>
                  <a:pt x="2705769" y="1181769"/>
                  <a:pt x="1959811" y="868948"/>
                  <a:pt x="1812758" y="689811"/>
                </a:cubicBezTo>
                <a:cubicBezTo>
                  <a:pt x="1665705" y="510674"/>
                  <a:pt x="1675063" y="383674"/>
                  <a:pt x="1684421" y="256674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9380" y="3366926"/>
            <a:ext cx="641709" cy="482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9971735" flipV="1">
            <a:off x="8381769" y="3850886"/>
            <a:ext cx="307757" cy="72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5122065">
            <a:off x="6973984" y="5416762"/>
            <a:ext cx="393073" cy="552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Rectangle 85"/>
          <p:cNvSpPr/>
          <p:nvPr/>
        </p:nvSpPr>
        <p:spPr bwMode="auto">
          <a:xfrm>
            <a:off x="5796136" y="2708920"/>
            <a:ext cx="3312368" cy="338437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962856" y="3649682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281475" y="4153738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2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804248" y="4869160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3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649627" y="4337824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4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289587" y="4049792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</a:rPr>
              <a:t>5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308303" y="3401720"/>
            <a:ext cx="482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>
                <a:solidFill>
                  <a:srgbClr val="FF0000"/>
                </a:solidFill>
              </a:rPr>
              <a:t>6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172400" y="3604295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 smtClean="0">
                <a:solidFill>
                  <a:srgbClr val="003399"/>
                </a:solidFill>
              </a:rPr>
              <a:t>1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8316416" y="5568256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>
                <a:solidFill>
                  <a:srgbClr val="003399"/>
                </a:solidFill>
              </a:rPr>
              <a:t>2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44408" y="4756423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 smtClean="0">
                <a:solidFill>
                  <a:srgbClr val="003399"/>
                </a:solidFill>
              </a:rPr>
              <a:t>3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444208" y="5136208"/>
            <a:ext cx="4925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</a:rPr>
              <a:t>ap</a:t>
            </a:r>
            <a:r>
              <a:rPr lang="en-US" sz="1400" baseline="-25000" dirty="0" smtClean="0">
                <a:solidFill>
                  <a:srgbClr val="003399"/>
                </a:solidFill>
              </a:rPr>
              <a:t>4</a:t>
            </a:r>
            <a:endParaRPr lang="en-US" sz="1400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l-GR" dirty="0"/>
              <a:t>Περίληψη Παρουσίασης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124545"/>
            <a:ext cx="8229600" cy="51847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defRPr/>
            </a:pPr>
            <a:r>
              <a:rPr lang="el-GR" sz="4000" dirty="0" smtClean="0">
                <a:solidFill>
                  <a:schemeClr val="bg1">
                    <a:lumMod val="50000"/>
                  </a:schemeClr>
                </a:solidFill>
              </a:rPr>
              <a:t>Εισαγωγή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l-GR" sz="4000" dirty="0" smtClean="0">
                <a:solidFill>
                  <a:schemeClr val="bg1">
                    <a:lumMod val="50000"/>
                  </a:schemeClr>
                </a:solidFill>
              </a:rPr>
              <a:t>Διατύπωση Προβλήματος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l-GR" sz="4000" dirty="0" smtClean="0">
                <a:solidFill>
                  <a:srgbClr val="FF0000"/>
                </a:solidFill>
              </a:rPr>
              <a:t>Το πλαίσιο </a:t>
            </a:r>
            <a:r>
              <a:rPr lang="en-US" sz="4000" dirty="0" err="1" smtClean="0">
                <a:solidFill>
                  <a:srgbClr val="FF0000"/>
                </a:solidFill>
              </a:rPr>
              <a:t>PreLoc</a:t>
            </a:r>
            <a:endParaRPr lang="en-US" sz="4000" dirty="0" smtClean="0">
              <a:solidFill>
                <a:srgbClr val="FF0000"/>
              </a:solidFill>
            </a:endParaRPr>
          </a:p>
          <a:p>
            <a:pPr marL="914400" lvl="1" indent="-514350">
              <a:defRPr/>
            </a:pPr>
            <a:r>
              <a:rPr lang="el-GR" sz="3600" i="1" dirty="0">
                <a:solidFill>
                  <a:srgbClr val="FF0000"/>
                </a:solidFill>
              </a:rPr>
              <a:t>Βήμα </a:t>
            </a:r>
            <a:r>
              <a:rPr lang="el-GR" sz="3600" i="1" dirty="0" smtClean="0">
                <a:solidFill>
                  <a:srgbClr val="FF0000"/>
                </a:solidFill>
              </a:rPr>
              <a:t>Συσταδοποιήσης</a:t>
            </a:r>
            <a:endParaRPr lang="el-GR" sz="3600" i="1" dirty="0">
              <a:solidFill>
                <a:srgbClr val="FF0000"/>
              </a:solidFill>
            </a:endParaRPr>
          </a:p>
          <a:p>
            <a:pPr marL="914400" lvl="1" indent="-514350">
              <a:defRPr/>
            </a:pPr>
            <a:r>
              <a:rPr lang="el-GR" sz="3600" i="1" dirty="0">
                <a:solidFill>
                  <a:srgbClr val="FF0000"/>
                </a:solidFill>
              </a:rPr>
              <a:t>Βήμα Επιλογής</a:t>
            </a:r>
          </a:p>
          <a:p>
            <a:pPr marL="914400" lvl="1" indent="-514350">
              <a:defRPr/>
            </a:pPr>
            <a:r>
              <a:rPr lang="el-GR" sz="3600" i="1" dirty="0">
                <a:solidFill>
                  <a:srgbClr val="FF0000"/>
                </a:solidFill>
              </a:rPr>
              <a:t>Βήμα Προσδιορισμού Θέσης</a:t>
            </a:r>
          </a:p>
          <a:p>
            <a:pPr marL="514350" indent="-514350">
              <a:defRPr/>
            </a:pPr>
            <a:r>
              <a:rPr lang="el-GR" sz="4000" dirty="0"/>
              <a:t>Πειραματική </a:t>
            </a:r>
            <a:r>
              <a:rPr lang="el-GR" sz="4000" dirty="0" smtClean="0"/>
              <a:t>Αποτίμηση</a:t>
            </a:r>
            <a:endParaRPr lang="en-US" sz="4000" dirty="0"/>
          </a:p>
          <a:p>
            <a:pPr marL="514350" indent="-514350">
              <a:defRPr/>
            </a:pPr>
            <a:r>
              <a:rPr lang="el-GR" sz="4000" dirty="0"/>
              <a:t>Συμπεράσματα </a:t>
            </a:r>
            <a:r>
              <a:rPr lang="en-US" sz="4000" dirty="0"/>
              <a:t>&amp; </a:t>
            </a:r>
            <a:r>
              <a:rPr lang="el-GR" sz="4000" dirty="0"/>
              <a:t>Μελλοντικές Κατευθύνσεις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- </a:t>
            </a:r>
            <a:r>
              <a:rPr lang="el-GR" sz="4000" dirty="0" smtClean="0">
                <a:ea typeface="ＭＳ Ｐゴシック" pitchFamily="34" charset="-128"/>
              </a:rPr>
              <a:t>Βήμα Συσταδοποιήσης</a:t>
            </a:r>
            <a:endParaRPr lang="en-US" sz="4000" dirty="0" smtClean="0">
              <a:ea typeface="ＭＳ Ｐゴシック" pitchFamily="34" charset="-128"/>
            </a:endParaRP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2664296"/>
          </a:xfrm>
        </p:spPr>
        <p:txBody>
          <a:bodyPr>
            <a:normAutofit fontScale="92500" lnSpcReduction="10000"/>
          </a:bodyPr>
          <a:lstStyle/>
          <a:p>
            <a:r>
              <a:rPr lang="el-GR" sz="2400" b="1" dirty="0" smtClean="0">
                <a:ea typeface="ＭＳ Ｐゴシック" pitchFamily="34" charset="-128"/>
              </a:rPr>
              <a:t>Γιατί;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ΡΧ μπορεί να περιέχει πολλά σημεία</a:t>
            </a:r>
            <a:r>
              <a:rPr lang="el-GR" sz="2400" dirty="0">
                <a:ea typeface="ＭＳ Ｐゴシック" pitchFamily="34" charset="-128"/>
              </a:rPr>
              <a:t/>
            </a:r>
            <a:br>
              <a:rPr lang="el-GR" sz="2400" dirty="0">
                <a:ea typeface="ＭＳ Ｐゴシック" pitchFamily="34" charset="-128"/>
              </a:rPr>
            </a:br>
            <a:r>
              <a:rPr lang="en-US" sz="1600" dirty="0" smtClean="0">
                <a:ea typeface="ＭＳ Ｐゴシック" pitchFamily="34" charset="-128"/>
              </a:rPr>
              <a:t>(</a:t>
            </a:r>
            <a:r>
              <a:rPr lang="el-GR" sz="1600" dirty="0" smtClean="0">
                <a:ea typeface="ＭＳ Ｐゴシック" pitchFamily="34" charset="-128"/>
              </a:rPr>
              <a:t>πχ., </a:t>
            </a:r>
            <a:r>
              <a:rPr lang="en-US" sz="1600" dirty="0" smtClean="0">
                <a:ea typeface="ＭＳ Ｐゴシック" pitchFamily="34" charset="-128"/>
              </a:rPr>
              <a:t>45K </a:t>
            </a:r>
            <a:r>
              <a:rPr lang="el-GR" sz="1600" dirty="0" smtClean="0">
                <a:ea typeface="ＭＳ Ｐゴシック" pitchFamily="34" charset="-128"/>
              </a:rPr>
              <a:t>στο Τμήμα Πληροφορικής </a:t>
            </a:r>
            <a:r>
              <a:rPr lang="en-US" sz="1600" dirty="0" smtClean="0">
                <a:ea typeface="ＭＳ Ｐゴシック" pitchFamily="34" charset="-128"/>
              </a:rPr>
              <a:t>UCY)</a:t>
            </a:r>
          </a:p>
          <a:p>
            <a:r>
              <a:rPr lang="el-GR" sz="2400" b="1" dirty="0" smtClean="0">
                <a:ea typeface="ＭＳ Ｐゴシック" pitchFamily="34" charset="-128"/>
              </a:rPr>
              <a:t>Λειτουργία</a:t>
            </a:r>
            <a:r>
              <a:rPr lang="en-US" sz="2400" b="1" dirty="0" smtClean="0">
                <a:ea typeface="ＭＳ Ｐゴシック" pitchFamily="34" charset="-128"/>
              </a:rPr>
              <a:t>: </a:t>
            </a:r>
            <a:r>
              <a:rPr lang="el-GR" sz="2400" b="1" dirty="0" err="1" smtClean="0">
                <a:ea typeface="ＭＳ Ｐゴシック" pitchFamily="34" charset="-128"/>
              </a:rPr>
              <a:t>Συσταδοποίηση</a:t>
            </a:r>
            <a:r>
              <a:rPr lang="el-GR" sz="2400" b="1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των σημείων σε </a:t>
            </a:r>
            <a:r>
              <a:rPr lang="el-GR" sz="2400" b="1" dirty="0" smtClean="0">
                <a:ea typeface="ＭＳ Ｐゴシック" pitchFamily="34" charset="-128"/>
              </a:rPr>
              <a:t>ομάδες </a:t>
            </a:r>
            <a:r>
              <a:rPr lang="el-GR" sz="2400" dirty="0" smtClean="0">
                <a:ea typeface="ＭＳ Ｐゴシック" pitchFamily="34" charset="-128"/>
              </a:rPr>
              <a:t>ώστε η προ-ανάκτηση να γίνεται πιο εύκολα.</a:t>
            </a:r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K-Means</a:t>
            </a:r>
            <a:r>
              <a:rPr lang="el-GR" sz="2400" dirty="0" smtClean="0">
                <a:ea typeface="ＭＳ Ｐゴシック" pitchFamily="34" charset="-128"/>
              </a:rPr>
              <a:t>: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απλός καθιερωμένος αλγόριθμος </a:t>
            </a:r>
            <a:r>
              <a:rPr lang="el-GR" sz="2400" dirty="0" err="1" smtClean="0">
                <a:ea typeface="ＭＳ Ｐゴシック" pitchFamily="34" charset="-128"/>
              </a:rPr>
              <a:t>συσταδοποίησης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l-GR" sz="2000" dirty="0" smtClean="0">
                <a:ea typeface="ＭＳ Ｐゴシック" pitchFamily="34" charset="-128"/>
              </a:rPr>
              <a:t>Λειτουργία</a:t>
            </a:r>
            <a:r>
              <a:rPr lang="en-US" sz="2000" dirty="0" smtClean="0">
                <a:ea typeface="ＭＳ Ｐゴシック" pitchFamily="34" charset="-128"/>
              </a:rPr>
              <a:t>: </a:t>
            </a:r>
            <a:r>
              <a:rPr lang="el-GR" sz="2000" dirty="0" smtClean="0">
                <a:ea typeface="ＭＳ Ｐゴシック" pitchFamily="34" charset="-128"/>
              </a:rPr>
              <a:t>τυχαίοι </a:t>
            </a:r>
            <a:r>
              <a:rPr lang="el-GR" sz="2000" dirty="0" err="1" smtClean="0">
                <a:ea typeface="ＭＳ Ｐゴシック" pitchFamily="34" charset="-128"/>
              </a:rPr>
              <a:t>κεντροειδής</a:t>
            </a:r>
            <a:r>
              <a:rPr lang="en-US" sz="2000" dirty="0" smtClean="0">
                <a:ea typeface="ＭＳ Ｐゴシック" pitchFamily="34" charset="-128"/>
              </a:rPr>
              <a:t> (C), </a:t>
            </a:r>
            <a:r>
              <a:rPr lang="el-GR" sz="2000" dirty="0" smtClean="0">
                <a:ea typeface="ＭＳ Ｐゴシック" pitchFamily="34" charset="-128"/>
              </a:rPr>
              <a:t>πρόσθεση σημείων στον κοντινότερο </a:t>
            </a:r>
            <a:r>
              <a:rPr lang="en-US" sz="2000" dirty="0" smtClean="0">
                <a:ea typeface="ＭＳ Ｐゴシック" pitchFamily="34" charset="-128"/>
              </a:rPr>
              <a:t>C, </a:t>
            </a:r>
            <a:r>
              <a:rPr lang="el-GR" sz="2000" dirty="0" smtClean="0">
                <a:ea typeface="ＭＳ Ｐゴシック" pitchFamily="34" charset="-128"/>
              </a:rPr>
              <a:t>αναπροσαρμογή των</a:t>
            </a:r>
            <a:r>
              <a:rPr lang="en-US" sz="2000" dirty="0" smtClean="0">
                <a:ea typeface="ＭＳ Ｐゴシック" pitchFamily="34" charset="-128"/>
              </a:rPr>
              <a:t> C</a:t>
            </a:r>
          </a:p>
          <a:p>
            <a:pPr lvl="1"/>
            <a:r>
              <a:rPr lang="el-GR" sz="2000" b="1" dirty="0" smtClean="0">
                <a:ea typeface="ＭＳ Ｐゴシック" pitchFamily="34" charset="-128"/>
              </a:rPr>
              <a:t>Η αναπροσαρμογή εισάγει επιπλέον πολυπλοκότητα</a:t>
            </a:r>
            <a:r>
              <a:rPr lang="en-US" sz="2000" b="1" dirty="0" smtClean="0">
                <a:ea typeface="ＭＳ Ｐゴシック" pitchFamily="34" charset="-128"/>
              </a:rPr>
              <a:t> </a:t>
            </a:r>
            <a:r>
              <a:rPr lang="en-US" sz="2000" b="1" dirty="0" smtClean="0">
                <a:ea typeface="ＭＳ Ｐゴシック" pitchFamily="34" charset="-128"/>
                <a:sym typeface="Wingdings" pitchFamily="2" charset="2"/>
              </a:rPr>
              <a:t></a:t>
            </a:r>
            <a:endParaRPr lang="en-US" sz="2000" b="1" dirty="0" smtClean="0">
              <a:ea typeface="ＭＳ Ｐゴシック" pitchFamily="34" charset="-128"/>
            </a:endParaRPr>
          </a:p>
          <a:p>
            <a:pPr lvl="1"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547725"/>
            <a:ext cx="7056784" cy="297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2"/>
          <p:cNvGrpSpPr/>
          <p:nvPr/>
        </p:nvGrpSpPr>
        <p:grpSpPr>
          <a:xfrm>
            <a:off x="971600" y="3475717"/>
            <a:ext cx="6984776" cy="2808312"/>
            <a:chOff x="971600" y="3356992"/>
            <a:chExt cx="6984776" cy="2808312"/>
          </a:xfrm>
        </p:grpSpPr>
        <p:sp>
          <p:nvSpPr>
            <p:cNvPr id="280" name="Oval 279"/>
            <p:cNvSpPr/>
            <p:nvPr/>
          </p:nvSpPr>
          <p:spPr bwMode="auto">
            <a:xfrm>
              <a:off x="2771800" y="342900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1" name="Oval 280"/>
            <p:cNvSpPr/>
            <p:nvPr/>
          </p:nvSpPr>
          <p:spPr bwMode="auto">
            <a:xfrm>
              <a:off x="3203848" y="335699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69" name="Oval 268"/>
            <p:cNvSpPr/>
            <p:nvPr/>
          </p:nvSpPr>
          <p:spPr bwMode="auto">
            <a:xfrm>
              <a:off x="2483768" y="5373216"/>
              <a:ext cx="576064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0" name="Oval 269"/>
            <p:cNvSpPr/>
            <p:nvPr/>
          </p:nvSpPr>
          <p:spPr bwMode="auto">
            <a:xfrm>
              <a:off x="2987824" y="5301208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1" name="Oval 270"/>
            <p:cNvSpPr/>
            <p:nvPr/>
          </p:nvSpPr>
          <p:spPr bwMode="auto">
            <a:xfrm>
              <a:off x="2915816" y="5589240"/>
              <a:ext cx="648072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2" name="Oval 271"/>
            <p:cNvSpPr/>
            <p:nvPr/>
          </p:nvSpPr>
          <p:spPr bwMode="auto">
            <a:xfrm>
              <a:off x="2915816" y="4797152"/>
              <a:ext cx="720080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4" name="Oval 273"/>
            <p:cNvSpPr/>
            <p:nvPr/>
          </p:nvSpPr>
          <p:spPr bwMode="auto">
            <a:xfrm>
              <a:off x="2627784" y="4437112"/>
              <a:ext cx="504056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6" name="Oval 275"/>
            <p:cNvSpPr/>
            <p:nvPr/>
          </p:nvSpPr>
          <p:spPr bwMode="auto">
            <a:xfrm>
              <a:off x="3131840" y="4221088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7" name="Oval 276"/>
            <p:cNvSpPr/>
            <p:nvPr/>
          </p:nvSpPr>
          <p:spPr bwMode="auto">
            <a:xfrm>
              <a:off x="2555776" y="3861048"/>
              <a:ext cx="504056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8" name="Oval 277"/>
            <p:cNvSpPr/>
            <p:nvPr/>
          </p:nvSpPr>
          <p:spPr bwMode="auto">
            <a:xfrm>
              <a:off x="3923928" y="3645024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79" name="Oval 278"/>
            <p:cNvSpPr/>
            <p:nvPr/>
          </p:nvSpPr>
          <p:spPr bwMode="auto">
            <a:xfrm>
              <a:off x="3347864" y="3933056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2" name="Oval 281"/>
            <p:cNvSpPr/>
            <p:nvPr/>
          </p:nvSpPr>
          <p:spPr bwMode="auto">
            <a:xfrm>
              <a:off x="2987824" y="378904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3" name="Oval 282"/>
            <p:cNvSpPr/>
            <p:nvPr/>
          </p:nvSpPr>
          <p:spPr bwMode="auto">
            <a:xfrm>
              <a:off x="2699792" y="407707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4" name="Oval 283"/>
            <p:cNvSpPr/>
            <p:nvPr/>
          </p:nvSpPr>
          <p:spPr bwMode="auto">
            <a:xfrm>
              <a:off x="4860032" y="3861048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5" name="Oval 284"/>
            <p:cNvSpPr/>
            <p:nvPr/>
          </p:nvSpPr>
          <p:spPr bwMode="auto">
            <a:xfrm>
              <a:off x="6300192" y="3645024"/>
              <a:ext cx="648072" cy="50405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6" name="Oval 285"/>
            <p:cNvSpPr/>
            <p:nvPr/>
          </p:nvSpPr>
          <p:spPr bwMode="auto">
            <a:xfrm>
              <a:off x="6948264" y="3645024"/>
              <a:ext cx="576064" cy="93610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7" name="Oval 286"/>
            <p:cNvSpPr/>
            <p:nvPr/>
          </p:nvSpPr>
          <p:spPr bwMode="auto">
            <a:xfrm>
              <a:off x="7092280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8" name="Oval 287"/>
            <p:cNvSpPr/>
            <p:nvPr/>
          </p:nvSpPr>
          <p:spPr bwMode="auto">
            <a:xfrm>
              <a:off x="7236296" y="5085184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89" name="Oval 288"/>
            <p:cNvSpPr/>
            <p:nvPr/>
          </p:nvSpPr>
          <p:spPr bwMode="auto">
            <a:xfrm>
              <a:off x="7308304" y="5517232"/>
              <a:ext cx="648072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0" name="Oval 289"/>
            <p:cNvSpPr/>
            <p:nvPr/>
          </p:nvSpPr>
          <p:spPr bwMode="auto">
            <a:xfrm>
              <a:off x="5364088" y="4941168"/>
              <a:ext cx="360040" cy="86409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1" name="Oval 290"/>
            <p:cNvSpPr/>
            <p:nvPr/>
          </p:nvSpPr>
          <p:spPr bwMode="auto">
            <a:xfrm>
              <a:off x="5220072" y="450912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2" name="Oval 291"/>
            <p:cNvSpPr/>
            <p:nvPr/>
          </p:nvSpPr>
          <p:spPr bwMode="auto">
            <a:xfrm>
              <a:off x="5724128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3" name="Oval 292"/>
            <p:cNvSpPr/>
            <p:nvPr/>
          </p:nvSpPr>
          <p:spPr bwMode="auto">
            <a:xfrm>
              <a:off x="5724128" y="5085184"/>
              <a:ext cx="360040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4" name="Oval 293"/>
            <p:cNvSpPr/>
            <p:nvPr/>
          </p:nvSpPr>
          <p:spPr bwMode="auto">
            <a:xfrm>
              <a:off x="5220072" y="414908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5" name="Oval 294"/>
            <p:cNvSpPr/>
            <p:nvPr/>
          </p:nvSpPr>
          <p:spPr bwMode="auto">
            <a:xfrm>
              <a:off x="5796136" y="4221088"/>
              <a:ext cx="36004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6" name="Oval 295"/>
            <p:cNvSpPr/>
            <p:nvPr/>
          </p:nvSpPr>
          <p:spPr bwMode="auto">
            <a:xfrm>
              <a:off x="5580112" y="3933056"/>
              <a:ext cx="72008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7" name="Oval 296"/>
            <p:cNvSpPr/>
            <p:nvPr/>
          </p:nvSpPr>
          <p:spPr bwMode="auto">
            <a:xfrm>
              <a:off x="5292080" y="3501008"/>
              <a:ext cx="648072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8" name="Oval 297"/>
            <p:cNvSpPr/>
            <p:nvPr/>
          </p:nvSpPr>
          <p:spPr bwMode="auto">
            <a:xfrm>
              <a:off x="971600" y="5661248"/>
              <a:ext cx="648072" cy="50405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99" name="Oval 298"/>
            <p:cNvSpPr/>
            <p:nvPr/>
          </p:nvSpPr>
          <p:spPr bwMode="auto">
            <a:xfrm>
              <a:off x="1115616" y="5301208"/>
              <a:ext cx="216024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0" name="Oval 299"/>
            <p:cNvSpPr/>
            <p:nvPr/>
          </p:nvSpPr>
          <p:spPr bwMode="auto">
            <a:xfrm>
              <a:off x="1187624" y="4581128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1" name="Oval 300"/>
            <p:cNvSpPr/>
            <p:nvPr/>
          </p:nvSpPr>
          <p:spPr bwMode="auto">
            <a:xfrm>
              <a:off x="1475656" y="3933056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2" name="Oval 301"/>
            <p:cNvSpPr/>
            <p:nvPr/>
          </p:nvSpPr>
          <p:spPr bwMode="auto">
            <a:xfrm>
              <a:off x="2267744" y="3573016"/>
              <a:ext cx="288032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3" name="Oval 302"/>
            <p:cNvSpPr/>
            <p:nvPr/>
          </p:nvSpPr>
          <p:spPr bwMode="auto">
            <a:xfrm>
              <a:off x="1907704" y="3645024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04" name="Oval 303"/>
            <p:cNvSpPr/>
            <p:nvPr/>
          </p:nvSpPr>
          <p:spPr bwMode="auto">
            <a:xfrm>
              <a:off x="1547664" y="3573016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69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- </a:t>
            </a:r>
            <a:r>
              <a:rPr lang="el-GR" sz="4000" dirty="0" smtClean="0">
                <a:ea typeface="ＭＳ Ｐゴシック" pitchFamily="34" charset="-128"/>
              </a:rPr>
              <a:t>Βήμα Συσταδοποιήσης </a:t>
            </a:r>
            <a:endParaRPr lang="en-US" sz="4000" dirty="0" smtClean="0">
              <a:ea typeface="ＭＳ Ｐゴシック" pitchFamily="34" charset="-128"/>
            </a:endParaRP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3528392"/>
          </a:xfrm>
        </p:spPr>
        <p:txBody>
          <a:bodyPr>
            <a:normAutofit fontScale="92500" lnSpcReduction="10000"/>
          </a:bodyPr>
          <a:lstStyle/>
          <a:p>
            <a:r>
              <a:rPr lang="el-GR" sz="2400" dirty="0" smtClean="0">
                <a:ea typeface="ＭＳ Ｐゴシック" pitchFamily="34" charset="-128"/>
              </a:rPr>
              <a:t>Κάνουμε χρήση του </a:t>
            </a:r>
            <a:r>
              <a:rPr lang="el-GR" sz="2400" dirty="0" err="1" smtClean="0">
                <a:ea typeface="ＭＳ Ｐゴシック" pitchFamily="34" charset="-128"/>
              </a:rPr>
              <a:t>αλγ</a:t>
            </a:r>
            <a:r>
              <a:rPr lang="el-GR" sz="2400" dirty="0" smtClean="0">
                <a:ea typeface="ＭＳ Ｐゴシック" pitchFamily="34" charset="-128"/>
              </a:rPr>
              <a:t>.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ea typeface="ＭＳ Ｐゴシック" pitchFamily="34" charset="-128"/>
              </a:rPr>
              <a:t>Bradley-Fayyad-Reina (BFR)*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l-GR" sz="2400" b="1" dirty="0" smtClean="0">
                <a:ea typeface="ＭＳ Ｐゴシック" pitchFamily="34" charset="-128"/>
              </a:rPr>
              <a:t>Παραλλαγή </a:t>
            </a:r>
            <a:r>
              <a:rPr lang="en-US" sz="2400" b="1" dirty="0" smtClean="0">
                <a:ea typeface="ＭＳ Ｐゴシック" pitchFamily="34" charset="-128"/>
              </a:rPr>
              <a:t>k-means </a:t>
            </a:r>
            <a:r>
              <a:rPr lang="el-GR" sz="2400" dirty="0" smtClean="0">
                <a:ea typeface="ＭＳ Ｐゴシック" pitchFamily="34" charset="-128"/>
              </a:rPr>
              <a:t>σχεδιασμένη για </a:t>
            </a:r>
            <a:r>
              <a:rPr lang="el-GR" sz="2400" b="1" dirty="0" smtClean="0">
                <a:ea typeface="ＭＳ Ｐゴシック" pitchFamily="34" charset="-128"/>
              </a:rPr>
              <a:t>μεγάλα δεδομένα</a:t>
            </a:r>
            <a:r>
              <a:rPr lang="en-US" sz="2400" b="1" dirty="0" smtClean="0">
                <a:ea typeface="ＭＳ Ｐゴシック" pitchFamily="34" charset="-128"/>
              </a:rPr>
              <a:t>.</a:t>
            </a:r>
          </a:p>
          <a:p>
            <a:pPr lvl="1"/>
            <a:r>
              <a:rPr lang="el-GR" sz="2400" dirty="0" smtClean="0">
                <a:ea typeface="ＭＳ Ｐゴシック" pitchFamily="34" charset="-128"/>
              </a:rPr>
              <a:t>Αντί να </a:t>
            </a:r>
            <a:r>
              <a:rPr lang="el-GR" sz="2400" b="1" dirty="0" smtClean="0">
                <a:ea typeface="ＭＳ Ｐゴシック" pitchFamily="34" charset="-128"/>
              </a:rPr>
              <a:t>υπολογίζει</a:t>
            </a:r>
            <a:r>
              <a:rPr lang="en-US" sz="2400" b="1" dirty="0" smtClean="0">
                <a:ea typeface="ＭＳ Ｐゴシック" pitchFamily="34" charset="-128"/>
              </a:rPr>
              <a:t> </a:t>
            </a:r>
            <a:r>
              <a:rPr lang="el-GR" sz="2400" b="1" dirty="0" smtClean="0">
                <a:ea typeface="ＭＳ Ｐゴシック" pitchFamily="34" charset="-128"/>
              </a:rPr>
              <a:t>την </a:t>
            </a:r>
            <a:r>
              <a:rPr lang="en-US" sz="2400" b="1" dirty="0" smtClean="0">
                <a:ea typeface="ＭＳ Ｐゴシック" pitchFamily="34" charset="-128"/>
              </a:rPr>
              <a:t>L</a:t>
            </a:r>
            <a:r>
              <a:rPr lang="en-US" sz="2400" b="1" baseline="-25000" dirty="0" smtClean="0">
                <a:ea typeface="ＭＳ Ｐゴシック" pitchFamily="34" charset="-128"/>
              </a:rPr>
              <a:t>2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απόσταση ενός σημείου </a:t>
            </a:r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p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από τον </a:t>
            </a:r>
            <a:r>
              <a:rPr lang="en-US" sz="2400" dirty="0" err="1" smtClean="0">
                <a:ea typeface="ＭＳ Ｐゴシック" pitchFamily="34" charset="-128"/>
              </a:rPr>
              <a:t>centroid</a:t>
            </a:r>
            <a:r>
              <a:rPr lang="en-US" sz="2400" dirty="0" smtClean="0">
                <a:ea typeface="ＭＳ Ｐゴシック" pitchFamily="34" charset="-128"/>
              </a:rPr>
              <a:t>, </a:t>
            </a:r>
            <a:r>
              <a:rPr lang="el-GR" sz="2400" dirty="0" smtClean="0">
                <a:ea typeface="ＭＳ Ｐゴシック" pitchFamily="34" charset="-128"/>
              </a:rPr>
              <a:t>υπολογίζει την απόσταση </a:t>
            </a:r>
            <a:r>
              <a:rPr lang="en-US" sz="2400" b="1" dirty="0" smtClean="0">
                <a:ea typeface="ＭＳ Ｐゴシック" pitchFamily="34" charset="-128"/>
              </a:rPr>
              <a:t>Mahalanobis (</a:t>
            </a:r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dist</a:t>
            </a:r>
            <a:r>
              <a:rPr lang="en-US" sz="2400" b="1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Mah</a:t>
            </a:r>
            <a:r>
              <a:rPr lang="en-US" sz="2400" dirty="0" smtClean="0">
                <a:ea typeface="ＭＳ Ｐゴシック" pitchFamily="34" charset="-128"/>
              </a:rPr>
              <a:t>) </a:t>
            </a:r>
            <a:r>
              <a:rPr lang="el-GR" sz="2400" dirty="0" smtClean="0">
                <a:ea typeface="ＭＳ Ｐゴシック" pitchFamily="34" charset="-128"/>
              </a:rPr>
              <a:t>βάσει συγκεκριμένων </a:t>
            </a:r>
            <a:r>
              <a:rPr lang="el-GR" sz="2400" b="1" dirty="0" smtClean="0">
                <a:ea typeface="ＭＳ Ｐゴシック" pitchFamily="34" charset="-128"/>
              </a:rPr>
              <a:t>στατιστικών</a:t>
            </a:r>
            <a:r>
              <a:rPr lang="en-US" sz="2400" b="1" dirty="0" smtClean="0">
                <a:ea typeface="ＭＳ Ｐゴシック" pitchFamily="34" charset="-128"/>
              </a:rPr>
              <a:t> </a:t>
            </a:r>
            <a:r>
              <a:rPr lang="el-GR" sz="2400" b="1" dirty="0" smtClean="0">
                <a:ea typeface="ＭＳ Ｐゴシック" pitchFamily="34" charset="-128"/>
              </a:rPr>
              <a:t>(μ, σ)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  <a:endParaRPr lang="el-GR" sz="2400" dirty="0" smtClean="0">
              <a:ea typeface="ＭＳ Ｐゴシック" pitchFamily="34" charset="-128"/>
            </a:endParaRPr>
          </a:p>
          <a:p>
            <a:pPr lvl="1"/>
            <a:r>
              <a:rPr lang="el-GR" sz="2400" dirty="0" smtClean="0">
                <a:ea typeface="ＭＳ Ｐゴシック" pitchFamily="34" charset="-128"/>
              </a:rPr>
              <a:t>Εάν η </a:t>
            </a:r>
            <a:r>
              <a:rPr lang="en-US" sz="2400" b="1" dirty="0" err="1" smtClean="0">
                <a:solidFill>
                  <a:srgbClr val="FF0000"/>
                </a:solidFill>
                <a:ea typeface="ＭＳ Ｐゴシック" pitchFamily="34" charset="-128"/>
              </a:rPr>
              <a:t>dist</a:t>
            </a:r>
            <a:r>
              <a:rPr lang="en-US" sz="2400" b="1" baseline="-25000" dirty="0" err="1" smtClean="0">
                <a:solidFill>
                  <a:srgbClr val="FF0000"/>
                </a:solidFill>
                <a:ea typeface="ＭＳ Ｐゴシック" pitchFamily="34" charset="-128"/>
              </a:rPr>
              <a:t>Mah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είναι μικρότερη ενός </a:t>
            </a:r>
            <a:r>
              <a:rPr lang="el-GR" sz="2400" b="1" dirty="0" smtClean="0">
                <a:ea typeface="ＭＳ Ｐゴシック" pitchFamily="34" charset="-128"/>
              </a:rPr>
              <a:t>ορίου </a:t>
            </a:r>
            <a:r>
              <a:rPr lang="el-GR" sz="2400" dirty="0" smtClean="0">
                <a:ea typeface="ＭＳ Ｐゴシック" pitchFamily="34" charset="-128"/>
              </a:rPr>
              <a:t>τότε το σημείο εισάγεται </a:t>
            </a:r>
            <a:r>
              <a:rPr lang="el-GR" sz="2400" b="1" dirty="0" smtClean="0">
                <a:ea typeface="ＭＳ Ｐゴシック" pitchFamily="34" charset="-128"/>
              </a:rPr>
              <a:t>στο σύνολο</a:t>
            </a:r>
            <a:r>
              <a:rPr lang="en-US" sz="2400" dirty="0" smtClean="0">
                <a:ea typeface="ＭＳ Ｐゴシック" pitchFamily="34" charset="-128"/>
              </a:rPr>
              <a:t>, </a:t>
            </a:r>
            <a:r>
              <a:rPr lang="el-GR" sz="2400" dirty="0" smtClean="0">
                <a:ea typeface="ＭＳ Ｐゴシック" pitchFamily="34" charset="-128"/>
              </a:rPr>
              <a:t>αλλιώς κρατείται για να δημιουργήσει πιθανώς νέα συστάδα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pPr lvl="1"/>
            <a:r>
              <a:rPr lang="el-GR" sz="2400" b="1" dirty="0" smtClean="0">
                <a:solidFill>
                  <a:srgbClr val="007A37"/>
                </a:solidFill>
                <a:ea typeface="ＭＳ Ｐゴシック" pitchFamily="34" charset="-128"/>
              </a:rPr>
              <a:t>Πλεονέκτημα</a:t>
            </a:r>
            <a:r>
              <a:rPr lang="en-US" sz="2400" b="1" dirty="0" smtClean="0">
                <a:solidFill>
                  <a:srgbClr val="007A37"/>
                </a:solidFill>
                <a:ea typeface="ＭＳ Ｐゴシック" pitchFamily="34" charset="-128"/>
              </a:rPr>
              <a:t>: </a:t>
            </a:r>
            <a:r>
              <a:rPr lang="el-GR" sz="2400" dirty="0" smtClean="0">
                <a:solidFill>
                  <a:srgbClr val="007A37"/>
                </a:solidFill>
                <a:ea typeface="ＭＳ Ｐゴシック" pitchFamily="34" charset="-128"/>
              </a:rPr>
              <a:t>Λιγότεροι υπολογισμοί αναπροσαρμογής</a:t>
            </a:r>
            <a:r>
              <a:rPr lang="en-US" sz="2400" dirty="0" smtClean="0">
                <a:solidFill>
                  <a:srgbClr val="007A37"/>
                </a:solidFill>
                <a:ea typeface="ＭＳ Ｐゴシック" pitchFamily="34" charset="-128"/>
              </a:rPr>
              <a:t>. </a:t>
            </a:r>
            <a:r>
              <a:rPr lang="el-GR" sz="2400" dirty="0" smtClean="0">
                <a:solidFill>
                  <a:srgbClr val="007A37"/>
                </a:solidFill>
                <a:ea typeface="ＭＳ Ｐゴシック" pitchFamily="34" charset="-128"/>
              </a:rPr>
              <a:t>Τα σημεία διασχίζονται μόνο μια φορά</a:t>
            </a:r>
            <a:r>
              <a:rPr lang="en-US" sz="2400" dirty="0" smtClean="0">
                <a:solidFill>
                  <a:srgbClr val="007A37"/>
                </a:solidFill>
                <a:ea typeface="ＭＳ Ｐゴシック" pitchFamily="34" charset="-128"/>
              </a:rPr>
              <a:t>.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3995936" y="4293096"/>
            <a:ext cx="2592288" cy="201622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l-GR" dirty="0" smtClean="0">
                <a:solidFill>
                  <a:srgbClr val="FF0000"/>
                </a:solidFill>
                <a:latin typeface="Arial" charset="0"/>
              </a:rPr>
              <a:t>μ</a:t>
            </a:r>
            <a:endParaRPr lang="en-US" dirty="0" smtClean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08104" y="4797152"/>
            <a:ext cx="3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σ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5436096" y="5373216"/>
            <a:ext cx="72008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Oval 71"/>
          <p:cNvSpPr/>
          <p:nvPr/>
        </p:nvSpPr>
        <p:spPr bwMode="auto">
          <a:xfrm>
            <a:off x="4572000" y="4509120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4067944" y="5373216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4788024" y="5805264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5436096" y="4797152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5292080" y="5661248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7" name="Oval 76"/>
          <p:cNvSpPr/>
          <p:nvPr/>
        </p:nvSpPr>
        <p:spPr bwMode="auto">
          <a:xfrm>
            <a:off x="6444208" y="5157192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5652120" y="6021288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5508104" y="4365104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5940152" y="5445224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4716016" y="5085184"/>
            <a:ext cx="144016" cy="144016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1043608" y="4911551"/>
            <a:ext cx="864096" cy="57606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27584" y="5559623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Point (p)</a:t>
            </a:r>
            <a:endParaRPr lang="en-US" sz="2400" dirty="0"/>
          </a:p>
        </p:txBody>
      </p:sp>
      <p:cxnSp>
        <p:nvCxnSpPr>
          <p:cNvPr id="88" name="Straight Arrow Connector 87"/>
          <p:cNvCxnSpPr>
            <a:stCxn id="84" idx="3"/>
          </p:cNvCxnSpPr>
          <p:nvPr/>
        </p:nvCxnSpPr>
        <p:spPr bwMode="auto">
          <a:xfrm>
            <a:off x="1907704" y="5199583"/>
            <a:ext cx="3168352" cy="101625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2267744" y="4509120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 smtClean="0">
                <a:solidFill>
                  <a:srgbClr val="FF0000"/>
                </a:solidFill>
              </a:rPr>
              <a:t>dist</a:t>
            </a:r>
            <a:r>
              <a:rPr lang="en-US" b="0" i="1" baseline="-25000" dirty="0" smtClean="0">
                <a:solidFill>
                  <a:srgbClr val="FF0000"/>
                </a:solidFill>
              </a:rPr>
              <a:t>Mah</a:t>
            </a:r>
            <a:endParaRPr lang="en-US" b="0" i="1" baseline="-25000" dirty="0">
              <a:solidFill>
                <a:srgbClr val="FF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79512" y="6309320"/>
            <a:ext cx="8389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b="0" dirty="0" smtClean="0">
                <a:solidFill>
                  <a:schemeClr val="tx1"/>
                </a:solidFill>
              </a:rPr>
              <a:t>* </a:t>
            </a:r>
            <a:r>
              <a:rPr lang="en-US" sz="1400" b="0" dirty="0" smtClean="0">
                <a:solidFill>
                  <a:schemeClr val="tx1"/>
                </a:solidFill>
              </a:rPr>
              <a:t>Scaling Clustering Algorithms to Large Databases.</a:t>
            </a:r>
            <a:r>
              <a:rPr lang="el-GR" sz="1400" b="0" dirty="0" smtClean="0">
                <a:solidFill>
                  <a:schemeClr val="tx1"/>
                </a:solidFill>
              </a:rPr>
              <a:t>. </a:t>
            </a:r>
            <a:r>
              <a:rPr lang="en-US" sz="1400" b="0" dirty="0" smtClean="0">
                <a:solidFill>
                  <a:schemeClr val="tx1"/>
                </a:solidFill>
              </a:rPr>
              <a:t>PS Bradley, UM Fayyad, C Reina - KDD, 1998</a:t>
            </a:r>
            <a:endParaRPr lang="en-US" sz="1400" b="0" dirty="0">
              <a:solidFill>
                <a:schemeClr val="tx1"/>
              </a:solidFill>
            </a:endParaRPr>
          </a:p>
        </p:txBody>
      </p:sp>
      <p:grpSp>
        <p:nvGrpSpPr>
          <p:cNvPr id="2" name="Group 94"/>
          <p:cNvGrpSpPr/>
          <p:nvPr/>
        </p:nvGrpSpPr>
        <p:grpSpPr>
          <a:xfrm>
            <a:off x="6619875" y="4653136"/>
            <a:ext cx="2495550" cy="1152128"/>
            <a:chOff x="6619875" y="4437112"/>
            <a:chExt cx="2495550" cy="1152128"/>
          </a:xfrm>
        </p:grpSpPr>
        <p:graphicFrame>
          <p:nvGraphicFramePr>
            <p:cNvPr id="90" name="Object 89"/>
            <p:cNvGraphicFramePr>
              <a:graphicFrameLocks noChangeAspect="1"/>
            </p:cNvGraphicFramePr>
            <p:nvPr/>
          </p:nvGraphicFramePr>
          <p:xfrm>
            <a:off x="6619875" y="4508376"/>
            <a:ext cx="2495550" cy="927100"/>
          </p:xfrm>
          <a:graphic>
            <a:graphicData uri="http://schemas.openxmlformats.org/presentationml/2006/ole">
              <p:oleObj spid="_x0000_s237570" name="Equation" r:id="rId4" imgW="1269720" imgH="444240" progId="Equation.3">
                <p:embed/>
              </p:oleObj>
            </a:graphicData>
          </a:graphic>
        </p:graphicFrame>
        <p:sp>
          <p:nvSpPr>
            <p:cNvPr id="94" name="Rectangle 93"/>
            <p:cNvSpPr/>
            <p:nvPr/>
          </p:nvSpPr>
          <p:spPr bwMode="auto">
            <a:xfrm>
              <a:off x="6660232" y="4437112"/>
              <a:ext cx="2376264" cy="1152128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8" name="Oval 97"/>
          <p:cNvSpPr/>
          <p:nvPr/>
        </p:nvSpPr>
        <p:spPr bwMode="auto">
          <a:xfrm>
            <a:off x="4499992" y="4653136"/>
            <a:ext cx="1656184" cy="122413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988840" y="5013176"/>
            <a:ext cx="2362417" cy="81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6" grpId="0"/>
      <p:bldP spid="91" grpId="0"/>
      <p:bldP spid="9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645024"/>
            <a:ext cx="7056784" cy="297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</a:t>
            </a:r>
            <a:r>
              <a:rPr lang="el-GR" sz="4000" dirty="0" smtClean="0">
                <a:ea typeface="ＭＳ Ｐゴシック" pitchFamily="34" charset="-128"/>
              </a:rPr>
              <a:t>- Βήμα Επιλογής</a:t>
            </a:r>
            <a:endParaRPr lang="en-US" sz="4000" dirty="0" smtClean="0">
              <a:ea typeface="ＭＳ Ｐゴシック" pitchFamily="34" charset="-128"/>
            </a:endParaRPr>
          </a:p>
        </p:txBody>
      </p:sp>
      <p:sp>
        <p:nvSpPr>
          <p:cNvPr id="78" name="Content Placeholder 2"/>
          <p:cNvSpPr txBox="1">
            <a:spLocks/>
          </p:cNvSpPr>
          <p:nvPr/>
        </p:nvSpPr>
        <p:spPr bwMode="auto">
          <a:xfrm>
            <a:off x="0" y="6453336"/>
            <a:ext cx="389890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b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2808312"/>
          </a:xfrm>
        </p:spPr>
        <p:txBody>
          <a:bodyPr/>
          <a:lstStyle/>
          <a:p>
            <a:r>
              <a:rPr lang="el-GR" sz="2400" dirty="0" smtClean="0">
                <a:ea typeface="ＭＳ Ｐゴシック" pitchFamily="34" charset="-128"/>
              </a:rPr>
              <a:t>Το </a:t>
            </a:r>
            <a:r>
              <a:rPr lang="el-GR" sz="2400" b="1" dirty="0" smtClean="0">
                <a:ea typeface="ＭＳ Ｐゴシック" pitchFamily="34" charset="-128"/>
              </a:rPr>
              <a:t>Βήμα Επιλογής</a:t>
            </a:r>
            <a:r>
              <a:rPr lang="en-US" sz="2400" b="1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αποσκοπεί στην </a:t>
            </a:r>
            <a:r>
              <a:rPr lang="el-GR" sz="2400" b="1" dirty="0" smtClean="0">
                <a:ea typeface="ＭＳ Ｐゴシック" pitchFamily="34" charset="-128"/>
              </a:rPr>
              <a:t>ταξινόμηση</a:t>
            </a:r>
            <a:r>
              <a:rPr lang="el-GR" sz="2400" dirty="0" smtClean="0">
                <a:ea typeface="ＭＳ Ｐゴシック" pitchFamily="34" charset="-128"/>
              </a:rPr>
              <a:t> των </a:t>
            </a:r>
            <a:r>
              <a:rPr lang="el-GR" sz="2400" b="1" dirty="0" smtClean="0">
                <a:ea typeface="ＭＳ Ｐゴシック" pitchFamily="34" charset="-128"/>
              </a:rPr>
              <a:t>συστάδων</a:t>
            </a:r>
            <a:r>
              <a:rPr lang="el-GR" sz="2400" dirty="0" smtClean="0">
                <a:ea typeface="ＭＳ Ｐゴシック" pitchFamily="34" charset="-128"/>
              </a:rPr>
              <a:t> που θα </a:t>
            </a:r>
            <a:r>
              <a:rPr lang="el-GR" sz="2400" b="1" dirty="0" smtClean="0">
                <a:ea typeface="ＭＳ Ｐゴシック" pitchFamily="34" charset="-128"/>
              </a:rPr>
              <a:t>ανακτηθούν</a:t>
            </a:r>
            <a:r>
              <a:rPr lang="el-GR" sz="2400" dirty="0" smtClean="0">
                <a:ea typeface="ＭＳ Ｐゴシック" pitchFamily="34" charset="-128"/>
              </a:rPr>
              <a:t>, ώστε οι </a:t>
            </a:r>
            <a:r>
              <a:rPr lang="el-GR" sz="2400" b="1" dirty="0" smtClean="0">
                <a:ea typeface="ＭＳ Ｐゴシック" pitchFamily="34" charset="-128"/>
              </a:rPr>
              <a:t>πιο σημαντικές συστάδες </a:t>
            </a:r>
            <a:r>
              <a:rPr lang="el-GR" sz="2400" dirty="0" smtClean="0">
                <a:ea typeface="ＭＳ Ｐゴシック" pitchFamily="34" charset="-128"/>
              </a:rPr>
              <a:t>να ανακτηθούν πρώτες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r>
              <a:rPr lang="el-GR" sz="2400" b="1" dirty="0" smtClean="0">
                <a:solidFill>
                  <a:srgbClr val="FF0000"/>
                </a:solidFill>
                <a:ea typeface="ＭＳ Ｐゴシック" pitchFamily="34" charset="-128"/>
              </a:rPr>
              <a:t>Ερώτηση</a:t>
            </a:r>
            <a:r>
              <a:rPr lang="en-US" sz="2400" b="1" dirty="0" smtClean="0">
                <a:solidFill>
                  <a:srgbClr val="FF0000"/>
                </a:solidFill>
                <a:ea typeface="ＭＳ Ｐゴシック" pitchFamily="34" charset="-128"/>
              </a:rPr>
              <a:t>: </a:t>
            </a:r>
            <a:r>
              <a:rPr lang="el-GR" sz="2400" dirty="0" smtClean="0">
                <a:ea typeface="ＭＳ Ｐゴシック" pitchFamily="34" charset="-128"/>
              </a:rPr>
              <a:t>Ποιες </a:t>
            </a:r>
            <a:r>
              <a:rPr lang="el-GR" sz="2400" b="1" dirty="0" smtClean="0">
                <a:ea typeface="ＭＳ Ｐゴシック" pitchFamily="34" charset="-128"/>
              </a:rPr>
              <a:t>συστάδες </a:t>
            </a:r>
            <a:r>
              <a:rPr lang="el-GR" sz="2400" dirty="0" smtClean="0">
                <a:ea typeface="ＭＳ Ｐゴシック" pitchFamily="34" charset="-128"/>
              </a:rPr>
              <a:t>να </a:t>
            </a:r>
            <a:r>
              <a:rPr lang="el-GR" sz="2400" b="1" dirty="0" smtClean="0">
                <a:ea typeface="ＭＳ Ｐゴシック" pitchFamily="34" charset="-128"/>
              </a:rPr>
              <a:t>ανακτήσει</a:t>
            </a:r>
            <a:r>
              <a:rPr lang="el-GR" sz="2400" dirty="0" smtClean="0">
                <a:ea typeface="ＭＳ Ｐゴシック" pitchFamily="34" charset="-128"/>
              </a:rPr>
              <a:t> ένας χρήστης εάν στην επόμενή του θέση </a:t>
            </a:r>
            <a:r>
              <a:rPr lang="el-GR" sz="2400" b="1" dirty="0" smtClean="0">
                <a:ea typeface="ＭＳ Ｐゴシック" pitchFamily="34" charset="-128"/>
              </a:rPr>
              <a:t>δεν έχει διαθέσιμο </a:t>
            </a:r>
            <a:r>
              <a:rPr lang="en-US" sz="2400" dirty="0" smtClean="0">
                <a:ea typeface="ＭＳ Ｐゴシック" pitchFamily="34" charset="-128"/>
              </a:rPr>
              <a:t>Wi-Fi</a:t>
            </a:r>
            <a:r>
              <a:rPr lang="el-GR" sz="2400" dirty="0" smtClean="0">
                <a:ea typeface="ＭＳ Ｐゴシック" pitchFamily="34" charset="-128"/>
              </a:rPr>
              <a:t>;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sz="2400" dirty="0" err="1" smtClean="0">
                <a:ea typeface="ＭＳ Ｐゴシック" pitchFamily="34" charset="-128"/>
              </a:rPr>
              <a:t>PreLoc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b="1" dirty="0" smtClean="0">
                <a:ea typeface="ＭＳ Ｐゴシック" pitchFamily="34" charset="-128"/>
              </a:rPr>
              <a:t>δίνει προτεραιότητα </a:t>
            </a:r>
            <a:r>
              <a:rPr lang="el-GR" sz="2400" dirty="0" smtClean="0">
                <a:ea typeface="ＭＳ Ｐゴシック" pitchFamily="34" charset="-128"/>
              </a:rPr>
              <a:t>στις συστάδες του ΡΧ με βάση </a:t>
            </a:r>
            <a:r>
              <a:rPr lang="el-GR" sz="2400" b="1" dirty="0" smtClean="0">
                <a:ea typeface="ＭＳ Ｐゴシック" pitchFamily="34" charset="-128"/>
              </a:rPr>
              <a:t>ιστορικών κινήσεων </a:t>
            </a:r>
            <a:r>
              <a:rPr lang="el-GR" sz="2400" dirty="0" smtClean="0">
                <a:ea typeface="ＭＳ Ｐゴシック" pitchFamily="34" charset="-128"/>
              </a:rPr>
              <a:t>χρηστών</a:t>
            </a:r>
            <a:r>
              <a:rPr lang="el-GR" sz="2400" b="1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στο κτίριο</a:t>
            </a:r>
            <a:r>
              <a:rPr lang="en-US" sz="2400" dirty="0" smtClean="0">
                <a:ea typeface="ＭＳ Ｐゴシック" pitchFamily="34" charset="-128"/>
              </a:rPr>
              <a:t>!!!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280" name="Oval 279"/>
          <p:cNvSpPr/>
          <p:nvPr/>
        </p:nvSpPr>
        <p:spPr bwMode="auto">
          <a:xfrm>
            <a:off x="3203848" y="3645024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1" name="Oval 280"/>
          <p:cNvSpPr/>
          <p:nvPr/>
        </p:nvSpPr>
        <p:spPr bwMode="auto">
          <a:xfrm>
            <a:off x="3635896" y="3573016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69" name="Oval 268"/>
          <p:cNvSpPr/>
          <p:nvPr/>
        </p:nvSpPr>
        <p:spPr bwMode="auto">
          <a:xfrm>
            <a:off x="2915816" y="5589240"/>
            <a:ext cx="576064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0" name="Oval 269"/>
          <p:cNvSpPr/>
          <p:nvPr/>
        </p:nvSpPr>
        <p:spPr bwMode="auto">
          <a:xfrm>
            <a:off x="3419872" y="5517232"/>
            <a:ext cx="576064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1" name="Oval 270"/>
          <p:cNvSpPr/>
          <p:nvPr/>
        </p:nvSpPr>
        <p:spPr bwMode="auto">
          <a:xfrm>
            <a:off x="3347864" y="5805264"/>
            <a:ext cx="648072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2" name="Oval 271"/>
          <p:cNvSpPr/>
          <p:nvPr/>
        </p:nvSpPr>
        <p:spPr bwMode="auto">
          <a:xfrm>
            <a:off x="3347864" y="5013176"/>
            <a:ext cx="720080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4" name="Oval 273"/>
          <p:cNvSpPr/>
          <p:nvPr/>
        </p:nvSpPr>
        <p:spPr bwMode="auto">
          <a:xfrm>
            <a:off x="3059832" y="4653136"/>
            <a:ext cx="504056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6" name="Oval 275"/>
          <p:cNvSpPr/>
          <p:nvPr/>
        </p:nvSpPr>
        <p:spPr bwMode="auto">
          <a:xfrm>
            <a:off x="3563888" y="4437112"/>
            <a:ext cx="432048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7" name="Oval 276"/>
          <p:cNvSpPr/>
          <p:nvPr/>
        </p:nvSpPr>
        <p:spPr bwMode="auto">
          <a:xfrm>
            <a:off x="2987824" y="4077072"/>
            <a:ext cx="504056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8" name="Oval 277"/>
          <p:cNvSpPr/>
          <p:nvPr/>
        </p:nvSpPr>
        <p:spPr bwMode="auto">
          <a:xfrm>
            <a:off x="4355976" y="3861048"/>
            <a:ext cx="432048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9" name="Oval 278"/>
          <p:cNvSpPr/>
          <p:nvPr/>
        </p:nvSpPr>
        <p:spPr bwMode="auto">
          <a:xfrm>
            <a:off x="3779912" y="4149080"/>
            <a:ext cx="576064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2" name="Oval 281"/>
          <p:cNvSpPr/>
          <p:nvPr/>
        </p:nvSpPr>
        <p:spPr bwMode="auto">
          <a:xfrm>
            <a:off x="3419872" y="4005064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3" name="Oval 282"/>
          <p:cNvSpPr/>
          <p:nvPr/>
        </p:nvSpPr>
        <p:spPr bwMode="auto">
          <a:xfrm>
            <a:off x="3131840" y="4293096"/>
            <a:ext cx="432048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4" name="Oval 283"/>
          <p:cNvSpPr/>
          <p:nvPr/>
        </p:nvSpPr>
        <p:spPr bwMode="auto">
          <a:xfrm>
            <a:off x="5292080" y="4077072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5" name="Oval 284"/>
          <p:cNvSpPr/>
          <p:nvPr/>
        </p:nvSpPr>
        <p:spPr bwMode="auto">
          <a:xfrm>
            <a:off x="6732240" y="3861048"/>
            <a:ext cx="648072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6" name="Oval 285"/>
          <p:cNvSpPr/>
          <p:nvPr/>
        </p:nvSpPr>
        <p:spPr bwMode="auto">
          <a:xfrm>
            <a:off x="7380312" y="3861048"/>
            <a:ext cx="576064" cy="93610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7" name="Oval 286"/>
          <p:cNvSpPr/>
          <p:nvPr/>
        </p:nvSpPr>
        <p:spPr bwMode="auto">
          <a:xfrm>
            <a:off x="7524328" y="4869160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8" name="Oval 287"/>
          <p:cNvSpPr/>
          <p:nvPr/>
        </p:nvSpPr>
        <p:spPr bwMode="auto">
          <a:xfrm>
            <a:off x="7668344" y="5301208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9" name="Oval 288"/>
          <p:cNvSpPr/>
          <p:nvPr/>
        </p:nvSpPr>
        <p:spPr bwMode="auto">
          <a:xfrm>
            <a:off x="7740352" y="5733256"/>
            <a:ext cx="648072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0" name="Oval 289"/>
          <p:cNvSpPr/>
          <p:nvPr/>
        </p:nvSpPr>
        <p:spPr bwMode="auto">
          <a:xfrm>
            <a:off x="5796136" y="5157192"/>
            <a:ext cx="360040" cy="8640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1" name="Oval 290"/>
          <p:cNvSpPr/>
          <p:nvPr/>
        </p:nvSpPr>
        <p:spPr bwMode="auto">
          <a:xfrm>
            <a:off x="5652120" y="4725144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2" name="Oval 291"/>
          <p:cNvSpPr/>
          <p:nvPr/>
        </p:nvSpPr>
        <p:spPr bwMode="auto">
          <a:xfrm>
            <a:off x="6156176" y="4869160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3" name="Oval 292"/>
          <p:cNvSpPr/>
          <p:nvPr/>
        </p:nvSpPr>
        <p:spPr bwMode="auto">
          <a:xfrm>
            <a:off x="6156176" y="5301208"/>
            <a:ext cx="360040" cy="7920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4" name="Oval 293"/>
          <p:cNvSpPr/>
          <p:nvPr/>
        </p:nvSpPr>
        <p:spPr bwMode="auto">
          <a:xfrm>
            <a:off x="5652120" y="4365104"/>
            <a:ext cx="648072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5" name="Oval 294"/>
          <p:cNvSpPr/>
          <p:nvPr/>
        </p:nvSpPr>
        <p:spPr bwMode="auto">
          <a:xfrm>
            <a:off x="6228184" y="4437112"/>
            <a:ext cx="360040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6" name="Oval 295"/>
          <p:cNvSpPr/>
          <p:nvPr/>
        </p:nvSpPr>
        <p:spPr bwMode="auto">
          <a:xfrm>
            <a:off x="6012160" y="4149080"/>
            <a:ext cx="720080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7" name="Oval 296"/>
          <p:cNvSpPr/>
          <p:nvPr/>
        </p:nvSpPr>
        <p:spPr bwMode="auto">
          <a:xfrm>
            <a:off x="5724128" y="3717032"/>
            <a:ext cx="648072" cy="57606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8" name="Oval 297"/>
          <p:cNvSpPr/>
          <p:nvPr/>
        </p:nvSpPr>
        <p:spPr bwMode="auto">
          <a:xfrm>
            <a:off x="1403648" y="5877272"/>
            <a:ext cx="648072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99" name="Oval 298"/>
          <p:cNvSpPr/>
          <p:nvPr/>
        </p:nvSpPr>
        <p:spPr bwMode="auto">
          <a:xfrm>
            <a:off x="1547664" y="5517232"/>
            <a:ext cx="216024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0" name="Oval 299"/>
          <p:cNvSpPr/>
          <p:nvPr/>
        </p:nvSpPr>
        <p:spPr bwMode="auto">
          <a:xfrm>
            <a:off x="1619672" y="4797152"/>
            <a:ext cx="216024" cy="7920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1" name="Oval 300"/>
          <p:cNvSpPr/>
          <p:nvPr/>
        </p:nvSpPr>
        <p:spPr bwMode="auto">
          <a:xfrm>
            <a:off x="1907704" y="4149080"/>
            <a:ext cx="216024" cy="7920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2" name="Oval 301"/>
          <p:cNvSpPr/>
          <p:nvPr/>
        </p:nvSpPr>
        <p:spPr bwMode="auto">
          <a:xfrm>
            <a:off x="2699792" y="3789040"/>
            <a:ext cx="288032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3" name="Oval 302"/>
          <p:cNvSpPr/>
          <p:nvPr/>
        </p:nvSpPr>
        <p:spPr bwMode="auto">
          <a:xfrm>
            <a:off x="2339752" y="3861048"/>
            <a:ext cx="432048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04" name="Oval 303"/>
          <p:cNvSpPr/>
          <p:nvPr/>
        </p:nvSpPr>
        <p:spPr bwMode="auto">
          <a:xfrm>
            <a:off x="1979712" y="3789040"/>
            <a:ext cx="432048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2" name="5-Point Star 41"/>
          <p:cNvSpPr/>
          <p:nvPr/>
        </p:nvSpPr>
        <p:spPr bwMode="auto">
          <a:xfrm>
            <a:off x="1619672" y="3861048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5536" y="3697868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dirty="0" smtClean="0">
                <a:solidFill>
                  <a:srgbClr val="0000FF"/>
                </a:solidFill>
              </a:rPr>
              <a:t>Τρέχουσα θέση χρήστη</a:t>
            </a:r>
            <a:endParaRPr lang="en-US" sz="1400" dirty="0">
              <a:solidFill>
                <a:srgbClr val="0000FF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79712" y="3789040"/>
            <a:ext cx="2808312" cy="720080"/>
            <a:chOff x="1979712" y="3789040"/>
            <a:chExt cx="2808312" cy="720080"/>
          </a:xfrm>
        </p:grpSpPr>
        <p:sp>
          <p:nvSpPr>
            <p:cNvPr id="47" name="Oval 46"/>
            <p:cNvSpPr/>
            <p:nvPr/>
          </p:nvSpPr>
          <p:spPr bwMode="auto">
            <a:xfrm>
              <a:off x="2987824" y="4077072"/>
              <a:ext cx="504056" cy="360040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4355976" y="3861048"/>
              <a:ext cx="432048" cy="576064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3779912" y="4149080"/>
              <a:ext cx="576064" cy="28803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3419872" y="4005064"/>
              <a:ext cx="432048" cy="432048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699792" y="3789040"/>
              <a:ext cx="288032" cy="64807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339752" y="3861048"/>
              <a:ext cx="432048" cy="64807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1979712" y="3789040"/>
              <a:ext cx="432048" cy="648072"/>
            </a:xfrm>
            <a:prstGeom prst="ellipse">
              <a:avLst/>
            </a:prstGeom>
            <a:noFill/>
            <a:ln w="38100" cap="flat" cmpd="sng" algn="ctr">
              <a:solidFill>
                <a:srgbClr val="007A3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6" name="Oval 55"/>
          <p:cNvSpPr/>
          <p:nvPr/>
        </p:nvSpPr>
        <p:spPr bwMode="auto">
          <a:xfrm>
            <a:off x="3131840" y="4293096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rgbClr val="007A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3059832" y="4653136"/>
            <a:ext cx="504056" cy="648072"/>
          </a:xfrm>
          <a:prstGeom prst="ellipse">
            <a:avLst/>
          </a:prstGeom>
          <a:noFill/>
          <a:ln w="38100" cap="flat" cmpd="sng" algn="ctr">
            <a:solidFill>
              <a:srgbClr val="007A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660525" y="4005064"/>
            <a:ext cx="4664075" cy="2167136"/>
          </a:xfrm>
          <a:custGeom>
            <a:avLst/>
            <a:gdLst>
              <a:gd name="connsiteX0" fmla="*/ 92075 w 4664075"/>
              <a:gd name="connsiteY0" fmla="*/ 2282825 h 2282825"/>
              <a:gd name="connsiteX1" fmla="*/ 644525 w 4664075"/>
              <a:gd name="connsiteY1" fmla="*/ 301625 h 2282825"/>
              <a:gd name="connsiteX2" fmla="*/ 3959225 w 4664075"/>
              <a:gd name="connsiteY2" fmla="*/ 473075 h 2282825"/>
              <a:gd name="connsiteX3" fmla="*/ 4664075 w 4664075"/>
              <a:gd name="connsiteY3" fmla="*/ 2035175 h 22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4075" h="2282825">
                <a:moveTo>
                  <a:pt x="92075" y="2282825"/>
                </a:moveTo>
                <a:cubicBezTo>
                  <a:pt x="46037" y="1443037"/>
                  <a:pt x="0" y="603250"/>
                  <a:pt x="644525" y="301625"/>
                </a:cubicBezTo>
                <a:cubicBezTo>
                  <a:pt x="1289050" y="0"/>
                  <a:pt x="3289300" y="184150"/>
                  <a:pt x="3959225" y="473075"/>
                </a:cubicBezTo>
                <a:cubicBezTo>
                  <a:pt x="4629150" y="762000"/>
                  <a:pt x="4422775" y="2105025"/>
                  <a:pt x="4664075" y="2035175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8" name="Freeform 57"/>
          <p:cNvSpPr/>
          <p:nvPr/>
        </p:nvSpPr>
        <p:spPr bwMode="auto">
          <a:xfrm>
            <a:off x="4600575" y="3740150"/>
            <a:ext cx="3336925" cy="2968625"/>
          </a:xfrm>
          <a:custGeom>
            <a:avLst/>
            <a:gdLst>
              <a:gd name="connsiteX0" fmla="*/ 276225 w 3336925"/>
              <a:gd name="connsiteY0" fmla="*/ 2355850 h 2968625"/>
              <a:gd name="connsiteX1" fmla="*/ 409575 w 3336925"/>
              <a:gd name="connsiteY1" fmla="*/ 298450 h 2968625"/>
              <a:gd name="connsiteX2" fmla="*/ 2733675 w 3336925"/>
              <a:gd name="connsiteY2" fmla="*/ 565150 h 2968625"/>
              <a:gd name="connsiteX3" fmla="*/ 3305175 w 3336925"/>
              <a:gd name="connsiteY3" fmla="*/ 2279650 h 296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6925" h="2968625">
                <a:moveTo>
                  <a:pt x="276225" y="2355850"/>
                </a:moveTo>
                <a:cubicBezTo>
                  <a:pt x="138112" y="1476375"/>
                  <a:pt x="0" y="596900"/>
                  <a:pt x="409575" y="298450"/>
                </a:cubicBezTo>
                <a:cubicBezTo>
                  <a:pt x="819150" y="0"/>
                  <a:pt x="2251075" y="234950"/>
                  <a:pt x="2733675" y="565150"/>
                </a:cubicBezTo>
                <a:cubicBezTo>
                  <a:pt x="3216275" y="895350"/>
                  <a:pt x="3336925" y="2968625"/>
                  <a:pt x="3305175" y="2279650"/>
                </a:cubicBezTo>
              </a:path>
            </a:pathLst>
          </a:custGeom>
          <a:noFill/>
          <a:ln w="38100" cap="flat" cmpd="sng" algn="ctr">
            <a:solidFill>
              <a:srgbClr val="007A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1979712" y="4077072"/>
            <a:ext cx="1584176" cy="1296144"/>
          </a:xfrm>
          <a:custGeom>
            <a:avLst/>
            <a:gdLst>
              <a:gd name="connsiteX0" fmla="*/ 1219200 w 1409700"/>
              <a:gd name="connsiteY0" fmla="*/ 2076450 h 2076450"/>
              <a:gd name="connsiteX1" fmla="*/ 1409700 w 1409700"/>
              <a:gd name="connsiteY1" fmla="*/ 38100 h 2076450"/>
              <a:gd name="connsiteX2" fmla="*/ 1409700 w 1409700"/>
              <a:gd name="connsiteY2" fmla="*/ 38100 h 2076450"/>
              <a:gd name="connsiteX3" fmla="*/ 95250 w 1409700"/>
              <a:gd name="connsiteY3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2076450">
                <a:moveTo>
                  <a:pt x="1219200" y="2076450"/>
                </a:moveTo>
                <a:lnTo>
                  <a:pt x="1409700" y="38100"/>
                </a:lnTo>
                <a:lnTo>
                  <a:pt x="1409700" y="38100"/>
                </a:lnTo>
                <a:cubicBezTo>
                  <a:pt x="1190625" y="31750"/>
                  <a:pt x="0" y="171450"/>
                  <a:pt x="95250" y="0"/>
                </a:cubicBezTo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56" grpId="0" animBg="1"/>
      <p:bldP spid="57" grpId="0" animBg="1"/>
      <p:bldP spid="55" grpId="0" animBg="1"/>
      <p:bldP spid="58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</a:t>
            </a:r>
            <a:r>
              <a:rPr lang="el-GR" sz="4000" dirty="0" smtClean="0">
                <a:ea typeface="ＭＳ Ｐゴシック" pitchFamily="34" charset="-128"/>
              </a:rPr>
              <a:t>- Βήμα Επιλογής</a:t>
            </a:r>
            <a:r>
              <a:rPr lang="en-US" sz="4000" dirty="0" smtClean="0">
                <a:ea typeface="ＭＳ Ｐゴシック" pitchFamily="34" charset="-128"/>
              </a:rPr>
              <a:t> </a:t>
            </a: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1584176"/>
          </a:xfrm>
        </p:spPr>
        <p:txBody>
          <a:bodyPr>
            <a:normAutofit fontScale="85000" lnSpcReduction="20000"/>
          </a:bodyPr>
          <a:lstStyle/>
          <a:p>
            <a:r>
              <a:rPr lang="en-US" sz="3300" dirty="0" err="1" smtClean="0">
                <a:ea typeface="ＭＳ Ｐゴシック" pitchFamily="34" charset="-128"/>
              </a:rPr>
              <a:t>PreLoc</a:t>
            </a:r>
            <a:r>
              <a:rPr lang="en-US" sz="3300" dirty="0" smtClean="0">
                <a:ea typeface="ＭＳ Ｐゴシック" pitchFamily="34" charset="-128"/>
              </a:rPr>
              <a:t> </a:t>
            </a:r>
            <a:r>
              <a:rPr lang="el-GR" sz="3300" dirty="0" smtClean="0">
                <a:ea typeface="ＭＳ Ｐゴシック" pitchFamily="34" charset="-128"/>
              </a:rPr>
              <a:t>στηρίζεται στην </a:t>
            </a:r>
            <a:r>
              <a:rPr lang="el-GR" sz="3300" dirty="0" err="1" smtClean="0">
                <a:ea typeface="ＭＳ Ｐゴシック" pitchFamily="34" charset="-128"/>
              </a:rPr>
              <a:t>ευρετική</a:t>
            </a:r>
            <a:r>
              <a:rPr lang="el-GR" sz="3300" dirty="0" smtClean="0">
                <a:ea typeface="ＭＳ Ｐゴシック" pitchFamily="34" charset="-128"/>
              </a:rPr>
              <a:t> μέθοδο </a:t>
            </a:r>
            <a:r>
              <a:rPr lang="el-GR" sz="3300" b="1" dirty="0" smtClean="0">
                <a:solidFill>
                  <a:schemeClr val="accent2"/>
                </a:solidFill>
                <a:ea typeface="ＭＳ Ｐゴシック" pitchFamily="34" charset="-128"/>
              </a:rPr>
              <a:t>Πιθανολογική Επιλογή Συστάδας </a:t>
            </a:r>
            <a:r>
              <a:rPr lang="en-US" sz="3300" b="1" dirty="0" smtClean="0">
                <a:solidFill>
                  <a:schemeClr val="accent2"/>
                </a:solidFill>
                <a:ea typeface="ＭＳ Ｐゴシック" pitchFamily="34" charset="-128"/>
              </a:rPr>
              <a:t>(Probabilistic Group Selection</a:t>
            </a:r>
            <a:r>
              <a:rPr lang="el-GR" sz="3300" b="1" dirty="0" smtClean="0">
                <a:solidFill>
                  <a:schemeClr val="accent2"/>
                </a:solidFill>
                <a:ea typeface="ＭＳ Ｐゴシック" pitchFamily="34" charset="-128"/>
              </a:rPr>
              <a:t> - </a:t>
            </a:r>
            <a:r>
              <a:rPr lang="en-US" sz="3300" b="1" dirty="0" smtClean="0">
                <a:solidFill>
                  <a:schemeClr val="accent2"/>
                </a:solidFill>
                <a:ea typeface="ＭＳ Ｐゴシック" pitchFamily="34" charset="-128"/>
              </a:rPr>
              <a:t>PGS)</a:t>
            </a:r>
            <a:r>
              <a:rPr lang="en-US" sz="3300" b="1" dirty="0" smtClean="0">
                <a:ea typeface="ＭＳ Ｐゴシック" pitchFamily="34" charset="-128"/>
              </a:rPr>
              <a:t> </a:t>
            </a:r>
            <a:r>
              <a:rPr lang="el-GR" sz="3300" dirty="0" smtClean="0">
                <a:ea typeface="ＭＳ Ｐゴシック" pitchFamily="34" charset="-128"/>
              </a:rPr>
              <a:t>για τον προσδιορισμό </a:t>
            </a:r>
            <a:r>
              <a:rPr lang="el-GR" sz="3300" b="1" dirty="0" smtClean="0">
                <a:ea typeface="ＭＳ Ｐゴシック" pitchFamily="34" charset="-128"/>
              </a:rPr>
              <a:t>προτεραιότητας ανάκτησης</a:t>
            </a:r>
            <a:r>
              <a:rPr lang="en-US" sz="3300" dirty="0" smtClean="0">
                <a:ea typeface="ＭＳ Ｐゴシック" pitchFamily="34" charset="-128"/>
              </a:rPr>
              <a:t>.</a:t>
            </a:r>
          </a:p>
          <a:p>
            <a:pPr lvl="1"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  <p:grpSp>
        <p:nvGrpSpPr>
          <p:cNvPr id="2" name="Group 237"/>
          <p:cNvGrpSpPr/>
          <p:nvPr/>
        </p:nvGrpSpPr>
        <p:grpSpPr>
          <a:xfrm>
            <a:off x="539552" y="3481844"/>
            <a:ext cx="2304256" cy="2232248"/>
            <a:chOff x="539552" y="3645024"/>
            <a:chExt cx="2016224" cy="1872208"/>
          </a:xfrm>
        </p:grpSpPr>
        <p:sp>
          <p:nvSpPr>
            <p:cNvPr id="101" name="Rectangle 100"/>
            <p:cNvSpPr/>
            <p:nvPr/>
          </p:nvSpPr>
          <p:spPr bwMode="auto">
            <a:xfrm>
              <a:off x="539552" y="3645024"/>
              <a:ext cx="2016224" cy="1872208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83568" y="3789040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A</a:t>
              </a:r>
              <a:endParaRPr lang="en-US" sz="1800" dirty="0"/>
            </a:p>
          </p:txBody>
        </p:sp>
        <p:sp>
          <p:nvSpPr>
            <p:cNvPr id="150" name="TextBox 149"/>
            <p:cNvSpPr txBox="1"/>
            <p:nvPr/>
          </p:nvSpPr>
          <p:spPr>
            <a:xfrm flipH="1">
              <a:off x="2051720" y="378904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B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683568" y="494116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</a:t>
              </a:r>
              <a:endParaRPr lang="en-US" sz="18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051720" y="4941168"/>
              <a:ext cx="351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D</a:t>
              </a:r>
              <a:endParaRPr lang="en-US" sz="1800" dirty="0"/>
            </a:p>
          </p:txBody>
        </p:sp>
        <p:cxnSp>
          <p:nvCxnSpPr>
            <p:cNvPr id="161" name="Straight Arrow Connector 160"/>
            <p:cNvCxnSpPr/>
            <p:nvPr/>
          </p:nvCxnSpPr>
          <p:spPr bwMode="auto">
            <a:xfrm flipH="1">
              <a:off x="971600" y="4077072"/>
              <a:ext cx="1152128" cy="936104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5" name="Straight Arrow Connector 164"/>
            <p:cNvCxnSpPr/>
            <p:nvPr/>
          </p:nvCxnSpPr>
          <p:spPr bwMode="auto">
            <a:xfrm>
              <a:off x="1043608" y="3861048"/>
              <a:ext cx="100811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5" name="Straight Arrow Connector 174"/>
            <p:cNvCxnSpPr>
              <a:stCxn id="151" idx="3"/>
              <a:endCxn id="152" idx="1"/>
            </p:cNvCxnSpPr>
            <p:nvPr/>
          </p:nvCxnSpPr>
          <p:spPr bwMode="auto">
            <a:xfrm>
              <a:off x="971600" y="5125834"/>
              <a:ext cx="10801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1" name="Straight Arrow Connector 190"/>
            <p:cNvCxnSpPr/>
            <p:nvPr/>
          </p:nvCxnSpPr>
          <p:spPr bwMode="auto">
            <a:xfrm>
              <a:off x="1043608" y="4077072"/>
              <a:ext cx="100811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2" name="Straight Arrow Connector 191"/>
            <p:cNvCxnSpPr>
              <a:stCxn id="150" idx="2"/>
            </p:cNvCxnSpPr>
            <p:nvPr/>
          </p:nvCxnSpPr>
          <p:spPr bwMode="auto">
            <a:xfrm>
              <a:off x="2195735" y="4158371"/>
              <a:ext cx="1" cy="84551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8" name="Straight Arrow Connector 197"/>
            <p:cNvCxnSpPr/>
            <p:nvPr/>
          </p:nvCxnSpPr>
          <p:spPr bwMode="auto">
            <a:xfrm flipH="1">
              <a:off x="899592" y="5267300"/>
              <a:ext cx="10801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4" name="Straight Arrow Connector 203"/>
            <p:cNvCxnSpPr>
              <a:endCxn id="150" idx="3"/>
            </p:cNvCxnSpPr>
            <p:nvPr/>
          </p:nvCxnSpPr>
          <p:spPr bwMode="auto">
            <a:xfrm flipV="1">
              <a:off x="1060450" y="3973706"/>
              <a:ext cx="991270" cy="7744"/>
            </a:xfrm>
            <a:prstGeom prst="straightConnector1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" name="Group 236"/>
          <p:cNvGrpSpPr/>
          <p:nvPr/>
        </p:nvGrpSpPr>
        <p:grpSpPr>
          <a:xfrm>
            <a:off x="3131840" y="3841884"/>
            <a:ext cx="1944216" cy="1944216"/>
            <a:chOff x="3203848" y="2852936"/>
            <a:chExt cx="2672680" cy="2520280"/>
          </a:xfrm>
        </p:grpSpPr>
        <p:sp>
          <p:nvSpPr>
            <p:cNvPr id="106" name="Oval 105"/>
            <p:cNvSpPr/>
            <p:nvPr/>
          </p:nvSpPr>
          <p:spPr bwMode="auto">
            <a:xfrm>
              <a:off x="3203848" y="3717032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A</a:t>
              </a:r>
            </a:p>
          </p:txBody>
        </p:sp>
        <p:cxnSp>
          <p:nvCxnSpPr>
            <p:cNvPr id="110" name="Straight Arrow Connector 109"/>
            <p:cNvCxnSpPr>
              <a:stCxn id="106" idx="5"/>
              <a:endCxn id="118" idx="1"/>
            </p:cNvCxnSpPr>
            <p:nvPr/>
          </p:nvCxnSpPr>
          <p:spPr bwMode="auto">
            <a:xfrm>
              <a:off x="3695549" y="4208733"/>
              <a:ext cx="672782" cy="672782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2" name="TextBox 111"/>
            <p:cNvSpPr txBox="1"/>
            <p:nvPr/>
          </p:nvSpPr>
          <p:spPr>
            <a:xfrm>
              <a:off x="3491880" y="4437112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1.0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4355976" y="2852936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1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rPr>
                <a:t>D</a:t>
              </a: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4283968" y="4797152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latin typeface="Arial" charset="0"/>
                </a:rPr>
                <a:t>B</a:t>
              </a:r>
              <a:endPara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5292080" y="3645024"/>
              <a:ext cx="576064" cy="57606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latin typeface="Arial" charset="0"/>
                </a:rPr>
                <a:t>C</a:t>
              </a:r>
              <a:endPara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cxnSp>
          <p:nvCxnSpPr>
            <p:cNvPr id="123" name="Straight Arrow Connector 122"/>
            <p:cNvCxnSpPr>
              <a:endCxn id="119" idx="0"/>
            </p:cNvCxnSpPr>
            <p:nvPr/>
          </p:nvCxnSpPr>
          <p:spPr bwMode="auto">
            <a:xfrm>
              <a:off x="4932040" y="3212976"/>
              <a:ext cx="648072" cy="432048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5076056" y="4509120"/>
              <a:ext cx="800472" cy="4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0.33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733515" y="3506342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1.0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cxnSp>
          <p:nvCxnSpPr>
            <p:cNvPr id="213" name="Straight Arrow Connector 212"/>
            <p:cNvCxnSpPr/>
            <p:nvPr/>
          </p:nvCxnSpPr>
          <p:spPr bwMode="auto">
            <a:xfrm flipV="1">
              <a:off x="4644008" y="3429000"/>
              <a:ext cx="72008" cy="1368152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5" name="TextBox 214"/>
            <p:cNvSpPr txBox="1"/>
            <p:nvPr/>
          </p:nvSpPr>
          <p:spPr>
            <a:xfrm>
              <a:off x="3995753" y="3789040"/>
              <a:ext cx="890893" cy="4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0.66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  <p:cxnSp>
          <p:nvCxnSpPr>
            <p:cNvPr id="229" name="Straight Arrow Connector 228"/>
            <p:cNvCxnSpPr>
              <a:endCxn id="119" idx="3"/>
            </p:cNvCxnSpPr>
            <p:nvPr/>
          </p:nvCxnSpPr>
          <p:spPr bwMode="auto">
            <a:xfrm flipV="1">
              <a:off x="4796408" y="4136725"/>
              <a:ext cx="580035" cy="812827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2" name="Straight Arrow Connector 231"/>
            <p:cNvCxnSpPr>
              <a:stCxn id="119" idx="1"/>
              <a:endCxn id="117" idx="5"/>
            </p:cNvCxnSpPr>
            <p:nvPr/>
          </p:nvCxnSpPr>
          <p:spPr bwMode="auto">
            <a:xfrm flipH="1" flipV="1">
              <a:off x="4847677" y="3344637"/>
              <a:ext cx="528766" cy="38475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6" name="TextBox 235"/>
            <p:cNvSpPr txBox="1"/>
            <p:nvPr/>
          </p:nvSpPr>
          <p:spPr>
            <a:xfrm>
              <a:off x="5084623" y="3039623"/>
              <a:ext cx="648072" cy="43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dirty="0" smtClean="0">
                  <a:solidFill>
                    <a:srgbClr val="00B050"/>
                  </a:solidFill>
                </a:rPr>
                <a:t>0.5</a:t>
              </a:r>
              <a:endParaRPr lang="en-US" sz="1600" b="0" dirty="0">
                <a:solidFill>
                  <a:srgbClr val="00B050"/>
                </a:solidFill>
              </a:endParaRPr>
            </a:p>
          </p:txBody>
        </p:sp>
      </p:grpSp>
      <p:sp>
        <p:nvSpPr>
          <p:cNvPr id="239" name="TextBox 238"/>
          <p:cNvSpPr txBox="1"/>
          <p:nvPr/>
        </p:nvSpPr>
        <p:spPr>
          <a:xfrm>
            <a:off x="395536" y="3121804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 smtClean="0"/>
              <a:t>Ιστορικά Δεδομένα</a:t>
            </a:r>
            <a:endParaRPr lang="en-US" sz="2000" dirty="0"/>
          </a:p>
        </p:txBody>
      </p:sp>
      <p:sp>
        <p:nvSpPr>
          <p:cNvPr id="240" name="TextBox 239"/>
          <p:cNvSpPr txBox="1"/>
          <p:nvPr/>
        </p:nvSpPr>
        <p:spPr>
          <a:xfrm>
            <a:off x="2771800" y="3121804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 smtClean="0"/>
              <a:t>Γράφος Εξάρτησης</a:t>
            </a:r>
            <a:endParaRPr lang="en-US" sz="2000" dirty="0" smtClean="0"/>
          </a:p>
          <a:p>
            <a:pPr algn="ctr"/>
            <a:r>
              <a:rPr lang="en-US" sz="2000" dirty="0" smtClean="0"/>
              <a:t>(DG)</a:t>
            </a:r>
            <a:endParaRPr lang="en-US" sz="2000" dirty="0"/>
          </a:p>
        </p:txBody>
      </p:sp>
      <p:cxnSp>
        <p:nvCxnSpPr>
          <p:cNvPr id="243" name="Straight Arrow Connector 242"/>
          <p:cNvCxnSpPr/>
          <p:nvPr/>
        </p:nvCxnSpPr>
        <p:spPr bwMode="auto">
          <a:xfrm>
            <a:off x="2555776" y="4057908"/>
            <a:ext cx="0" cy="1080120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0" name="TextBox 249"/>
          <p:cNvSpPr txBox="1"/>
          <p:nvPr/>
        </p:nvSpPr>
        <p:spPr>
          <a:xfrm>
            <a:off x="5580112" y="2433082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 smtClean="0">
                <a:solidFill>
                  <a:srgbClr val="FF0000"/>
                </a:solidFill>
              </a:rPr>
              <a:t>Πιθανολογική </a:t>
            </a:r>
            <a:r>
              <a:rPr lang="en-US" sz="2000" dirty="0" smtClean="0">
                <a:solidFill>
                  <a:srgbClr val="FF0000"/>
                </a:solidFill>
              </a:rPr>
              <a:t>k=3 </a:t>
            </a:r>
            <a:r>
              <a:rPr lang="el-GR" sz="2000" dirty="0" smtClean="0">
                <a:solidFill>
                  <a:srgbClr val="FF0000"/>
                </a:solidFill>
              </a:rPr>
              <a:t>Επιλογή Συστάδας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5436096" y="3140968"/>
            <a:ext cx="3419872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1800" dirty="0" smtClean="0"/>
              <a:t>Αναζήτηση πρώτα στο καλύτερο στον </a:t>
            </a:r>
            <a:r>
              <a:rPr lang="en-US" sz="1800" dirty="0" smtClean="0"/>
              <a:t>DG </a:t>
            </a:r>
            <a:r>
              <a:rPr lang="el-GR" sz="1800" dirty="0" smtClean="0"/>
              <a:t>από</a:t>
            </a:r>
            <a:r>
              <a:rPr lang="en-US" sz="1800" dirty="0" smtClean="0"/>
              <a:t> A:</a:t>
            </a:r>
          </a:p>
          <a:p>
            <a:r>
              <a:rPr lang="el-GR" sz="1800" b="0" dirty="0" smtClean="0"/>
              <a:t>ακολουθεί την πιο ευνοϊκή επιλογή με χρήση ουράς </a:t>
            </a:r>
            <a:r>
              <a:rPr lang="el-GR" sz="1800" b="0" dirty="0" err="1" smtClean="0"/>
              <a:t>προτ</a:t>
            </a:r>
            <a:r>
              <a:rPr lang="el-GR" sz="1800" b="0" dirty="0" smtClean="0"/>
              <a:t>.</a:t>
            </a:r>
            <a:endParaRPr lang="en-US" sz="1800" b="0" dirty="0" smtClean="0"/>
          </a:p>
          <a:p>
            <a:endParaRPr lang="en-US" sz="1800" dirty="0" smtClean="0"/>
          </a:p>
          <a:p>
            <a:r>
              <a:rPr lang="en-US" sz="1800" b="0" dirty="0" smtClean="0"/>
              <a:t>P(A,B)=</a:t>
            </a:r>
            <a:r>
              <a:rPr lang="en-US" sz="1800" dirty="0" smtClean="0"/>
              <a:t>1.0</a:t>
            </a:r>
          </a:p>
          <a:p>
            <a:r>
              <a:rPr lang="en-US" sz="1800" b="0" dirty="0" smtClean="0"/>
              <a:t>P(A,B,D)=</a:t>
            </a:r>
            <a:r>
              <a:rPr lang="en-US" sz="1800" dirty="0" smtClean="0"/>
              <a:t>0.66</a:t>
            </a:r>
          </a:p>
          <a:p>
            <a:r>
              <a:rPr lang="en-US" sz="1800" b="0" dirty="0" smtClean="0"/>
              <a:t>P(A,B,D,C)=0.66*0.5=</a:t>
            </a:r>
            <a:r>
              <a:rPr lang="en-US" sz="1800" dirty="0" smtClean="0"/>
              <a:t>0.33</a:t>
            </a:r>
          </a:p>
          <a:p>
            <a:r>
              <a:rPr lang="en-US" sz="1800" b="0" strike="sngStrike" dirty="0" smtClean="0">
                <a:solidFill>
                  <a:srgbClr val="FF0000"/>
                </a:solidFill>
              </a:rPr>
              <a:t>P(A,B,D,A) =&gt; </a:t>
            </a:r>
            <a:r>
              <a:rPr lang="el-GR" sz="1800" b="0" strike="sngStrike" dirty="0" smtClean="0">
                <a:solidFill>
                  <a:srgbClr val="FF0000"/>
                </a:solidFill>
              </a:rPr>
              <a:t>κύκλος</a:t>
            </a:r>
            <a:endParaRPr lang="en-US" sz="1800" b="0" strike="sngStrike" dirty="0" smtClean="0">
              <a:solidFill>
                <a:srgbClr val="FF0000"/>
              </a:solidFill>
            </a:endParaRPr>
          </a:p>
          <a:p>
            <a:r>
              <a:rPr lang="en-US" sz="1800" b="0" strike="sngStrike" dirty="0" smtClean="0">
                <a:solidFill>
                  <a:srgbClr val="FF0000"/>
                </a:solidFill>
              </a:rPr>
              <a:t>P(A,B,D,C,D)=&gt; </a:t>
            </a:r>
            <a:r>
              <a:rPr lang="el-GR" sz="1800" b="0" strike="sngStrike" dirty="0" smtClean="0">
                <a:solidFill>
                  <a:srgbClr val="FF0000"/>
                </a:solidFill>
              </a:rPr>
              <a:t>κύκλος</a:t>
            </a:r>
            <a:endParaRPr lang="en-US" sz="1800" b="0" strike="sngStrike" dirty="0" smtClean="0">
              <a:solidFill>
                <a:srgbClr val="FF0000"/>
              </a:solidFill>
            </a:endParaRPr>
          </a:p>
          <a:p>
            <a:r>
              <a:rPr lang="en-US" sz="1800" b="0" dirty="0" smtClean="0"/>
              <a:t>P(A,B,C)=</a:t>
            </a:r>
            <a:r>
              <a:rPr lang="en-US" sz="1800" dirty="0" smtClean="0"/>
              <a:t>0.33</a:t>
            </a:r>
          </a:p>
          <a:p>
            <a:r>
              <a:rPr lang="el-GR" sz="1800" b="0" dirty="0" smtClean="0">
                <a:solidFill>
                  <a:schemeClr val="tx1"/>
                </a:solidFill>
              </a:rPr>
              <a:t>Άδεια Ουρά</a:t>
            </a:r>
            <a:r>
              <a:rPr lang="en-US" sz="1800" b="0" dirty="0" smtClean="0">
                <a:solidFill>
                  <a:schemeClr val="tx1"/>
                </a:solidFill>
              </a:rPr>
              <a:t> – </a:t>
            </a:r>
            <a:r>
              <a:rPr lang="el-GR" sz="1800" b="0" dirty="0" smtClean="0">
                <a:solidFill>
                  <a:schemeClr val="tx1"/>
                </a:solidFill>
              </a:rPr>
              <a:t>Τέλος</a:t>
            </a:r>
            <a:r>
              <a:rPr lang="en-US" sz="1800" b="0" dirty="0" smtClean="0">
                <a:solidFill>
                  <a:schemeClr val="tx1"/>
                </a:solidFill>
              </a:rPr>
              <a:t>!</a:t>
            </a:r>
            <a:endParaRPr lang="en-US" sz="1800" b="0" dirty="0" smtClean="0"/>
          </a:p>
        </p:txBody>
      </p:sp>
      <p:cxnSp>
        <p:nvCxnSpPr>
          <p:cNvPr id="257" name="Straight Arrow Connector 256"/>
          <p:cNvCxnSpPr/>
          <p:nvPr/>
        </p:nvCxnSpPr>
        <p:spPr bwMode="auto">
          <a:xfrm flipH="1" flipV="1">
            <a:off x="971600" y="4057908"/>
            <a:ext cx="1296144" cy="1080120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3" name="Straight Arrow Connector 262"/>
          <p:cNvCxnSpPr>
            <a:stCxn id="117" idx="2"/>
            <a:endCxn id="106" idx="7"/>
          </p:cNvCxnSpPr>
          <p:nvPr/>
        </p:nvCxnSpPr>
        <p:spPr bwMode="auto">
          <a:xfrm flipH="1">
            <a:off x="3489523" y="4064080"/>
            <a:ext cx="480422" cy="509472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6" name="TextBox 265"/>
          <p:cNvSpPr txBox="1"/>
          <p:nvPr/>
        </p:nvSpPr>
        <p:spPr>
          <a:xfrm>
            <a:off x="3203848" y="3985900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solidFill>
                  <a:srgbClr val="00B050"/>
                </a:solidFill>
              </a:rPr>
              <a:t>0.5</a:t>
            </a:r>
            <a:endParaRPr lang="en-US" sz="1600" b="0" dirty="0">
              <a:solidFill>
                <a:srgbClr val="00B050"/>
              </a:solidFill>
            </a:endParaRPr>
          </a:p>
        </p:txBody>
      </p:sp>
      <p:sp>
        <p:nvSpPr>
          <p:cNvPr id="43" name="5-Point Star 42"/>
          <p:cNvSpPr/>
          <p:nvPr/>
        </p:nvSpPr>
        <p:spPr bwMode="auto">
          <a:xfrm>
            <a:off x="467544" y="3573016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108520" y="3373542"/>
            <a:ext cx="6835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700" dirty="0" smtClean="0">
                <a:solidFill>
                  <a:srgbClr val="0000FF"/>
                </a:solidFill>
              </a:rPr>
              <a:t>Τρέχουσα θέση χρήστη</a:t>
            </a:r>
            <a:endParaRPr lang="en-US" sz="700" dirty="0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5364088" y="3140968"/>
            <a:ext cx="3384376" cy="338437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5148064" y="5373216"/>
            <a:ext cx="3995936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7740352" y="5373216"/>
            <a:ext cx="16607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400" dirty="0" smtClean="0">
                <a:solidFill>
                  <a:srgbClr val="007A37"/>
                </a:solidFill>
              </a:rPr>
              <a:t>Τερματίζει νωρίς!</a:t>
            </a:r>
            <a:endParaRPr lang="en-US" sz="1400" dirty="0">
              <a:solidFill>
                <a:srgbClr val="007A3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  <p:bldP spid="240" grpId="0"/>
      <p:bldP spid="266" grpId="0"/>
      <p:bldP spid="43" grpId="0" animBg="1"/>
      <p:bldP spid="44" grpId="0"/>
      <p:bldP spid="45" grpId="0" animBg="1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l-GR" dirty="0" smtClean="0">
                <a:ea typeface="ＭＳ Ｐゴシック" pitchFamily="34" charset="-128"/>
              </a:rPr>
              <a:t>Παρακίνηση</a:t>
            </a:r>
            <a:endParaRPr lang="en-U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67544" y="981075"/>
            <a:ext cx="8136904" cy="3600053"/>
          </a:xfrm>
        </p:spPr>
        <p:txBody>
          <a:bodyPr>
            <a:normAutofit/>
          </a:bodyPr>
          <a:lstStyle/>
          <a:p>
            <a:pPr marL="514350" indent="-514350"/>
            <a:r>
              <a:rPr lang="el-GR" sz="2400" dirty="0" smtClean="0">
                <a:ea typeface="ＭＳ Ｐゴシック" pitchFamily="34" charset="-128"/>
              </a:rPr>
              <a:t>Ο σύγχρονος πολίτης περνά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ea typeface="ＭＳ Ｐゴシック" pitchFamily="34" charset="-128"/>
              </a:rPr>
              <a:t>80-90% </a:t>
            </a:r>
            <a:r>
              <a:rPr lang="el-GR" sz="2400" dirty="0" smtClean="0">
                <a:ea typeface="ＭＳ Ｐゴシック" pitchFamily="34" charset="-128"/>
              </a:rPr>
              <a:t>του χρόνου του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σε </a:t>
            </a:r>
            <a:r>
              <a:rPr lang="el-GR" sz="2400" dirty="0">
                <a:ea typeface="ＭＳ Ｐゴシック" pitchFamily="34" charset="-128"/>
              </a:rPr>
              <a:t>Ε</a:t>
            </a:r>
            <a:r>
              <a:rPr lang="el-GR" sz="2400" dirty="0" smtClean="0">
                <a:ea typeface="ＭＳ Ｐゴシック" pitchFamily="34" charset="-128"/>
              </a:rPr>
              <a:t>σωτερικούς </a:t>
            </a:r>
            <a:r>
              <a:rPr lang="el-GR" sz="2400" dirty="0">
                <a:ea typeface="ＭＳ Ｐゴシック" pitchFamily="34" charset="-128"/>
              </a:rPr>
              <a:t>Χ</a:t>
            </a:r>
            <a:r>
              <a:rPr lang="el-GR" sz="2400" dirty="0" smtClean="0">
                <a:ea typeface="ＭＳ Ｐゴシック" pitchFamily="34" charset="-128"/>
              </a:rPr>
              <a:t>ώρους (ΕΧ)</a:t>
            </a:r>
            <a:r>
              <a:rPr lang="en-US" sz="2400" dirty="0" smtClean="0">
                <a:ea typeface="ＭＳ Ｐゴシック" pitchFamily="34" charset="-128"/>
              </a:rPr>
              <a:t> – USA </a:t>
            </a:r>
            <a:r>
              <a:rPr lang="en-US" sz="2400" dirty="0" err="1" smtClean="0">
                <a:ea typeface="ＭＳ Ｐゴシック" pitchFamily="34" charset="-128"/>
              </a:rPr>
              <a:t>Env</a:t>
            </a:r>
            <a:r>
              <a:rPr lang="en-US" sz="2400" dirty="0" smtClean="0">
                <a:ea typeface="ＭＳ Ｐゴシック" pitchFamily="34" charset="-128"/>
              </a:rPr>
              <a:t>. Protection Agency 2011</a:t>
            </a:r>
          </a:p>
          <a:p>
            <a:pPr marL="514350" indent="-514350"/>
            <a:r>
              <a:rPr lang="en-US" sz="2400" dirty="0" smtClean="0">
                <a:ea typeface="ＭＳ Ｐゴシック" pitchFamily="34" charset="-128"/>
              </a:rPr>
              <a:t>&gt;</a:t>
            </a:r>
            <a:r>
              <a:rPr lang="en-US" sz="2400" b="1" dirty="0" smtClean="0">
                <a:ea typeface="ＭＳ Ｐゴシック" pitchFamily="34" charset="-128"/>
              </a:rPr>
              <a:t>85%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b="1" dirty="0" smtClean="0">
                <a:ea typeface="ＭＳ Ｐゴシック" pitchFamily="34" charset="-128"/>
              </a:rPr>
              <a:t>των δεδομένων</a:t>
            </a:r>
            <a:r>
              <a:rPr lang="en-US" sz="2400" b="1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και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ea typeface="ＭＳ Ｐゴシック" pitchFamily="34" charset="-128"/>
              </a:rPr>
              <a:t>70% </a:t>
            </a:r>
            <a:r>
              <a:rPr lang="el-GR" sz="2400" b="1" dirty="0" smtClean="0">
                <a:ea typeface="ＭＳ Ｐゴシック" pitchFamily="34" charset="-128"/>
              </a:rPr>
              <a:t>της φωνητικής </a:t>
            </a:r>
            <a:r>
              <a:rPr lang="el-GR" sz="2400" dirty="0" smtClean="0">
                <a:ea typeface="ＭＳ Ｐゴシック" pitchFamily="34" charset="-128"/>
              </a:rPr>
              <a:t>επικοινωνίας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προέρχεται από ΕΧ </a:t>
            </a:r>
            <a:r>
              <a:rPr lang="en-US" sz="2400" dirty="0" smtClean="0">
                <a:ea typeface="ＭＳ Ｐゴシック" pitchFamily="34" charset="-128"/>
              </a:rPr>
              <a:t>– Nokia 2012.</a:t>
            </a:r>
          </a:p>
          <a:p>
            <a:pPr marL="514350" indent="-514350"/>
            <a:r>
              <a:rPr lang="el-GR" sz="2400" dirty="0" smtClean="0">
                <a:ea typeface="ＭＳ Ｐゴシック" pitchFamily="34" charset="-128"/>
              </a:rPr>
              <a:t>Ο ακριβής </a:t>
            </a:r>
            <a:r>
              <a:rPr lang="el-GR" sz="2400" b="1" dirty="0" smtClean="0">
                <a:ea typeface="ＭＳ Ｐゴシック" pitchFamily="34" charset="-128"/>
              </a:rPr>
              <a:t>προσδιορισμός της θέσης ατόμων και αντικειμένων (</a:t>
            </a:r>
            <a:r>
              <a:rPr lang="el-GR" sz="2400" b="1" dirty="0" err="1" smtClean="0">
                <a:ea typeface="ＭＳ Ｐゴシック" pitchFamily="34" charset="-128"/>
              </a:rPr>
              <a:t>γεωτοποθέτηση</a:t>
            </a:r>
            <a:r>
              <a:rPr lang="el-GR" sz="2400" b="1" dirty="0" smtClean="0">
                <a:ea typeface="ＭＳ Ｐゴシック" pitchFamily="34" charset="-128"/>
              </a:rPr>
              <a:t>) </a:t>
            </a:r>
            <a:r>
              <a:rPr lang="el-GR" sz="2400" dirty="0" smtClean="0">
                <a:ea typeface="ＭＳ Ｐゴシック" pitchFamily="34" charset="-128"/>
              </a:rPr>
              <a:t>σε ΕΧ μπορεί να ενεργοποιήσει μια ευρεία κλίμακα εφαρμογών.</a:t>
            </a:r>
          </a:p>
          <a:p>
            <a:pPr marL="914400" lvl="1" indent="-514350"/>
            <a:r>
              <a:rPr lang="el-GR" sz="2000" dirty="0" smtClean="0">
                <a:ea typeface="ＭＳ Ｐゴシック" pitchFamily="34" charset="-128"/>
              </a:rPr>
              <a:t>Πλοήγηση, Εμπόριο, Έξυπνα Σπίτια, Εφ. Υγείας &amp; </a:t>
            </a:r>
            <a:r>
              <a:rPr lang="el-GR" sz="2000" dirty="0" err="1" smtClean="0">
                <a:ea typeface="ＭＳ Ｐゴシック" pitchFamily="34" charset="-128"/>
              </a:rPr>
              <a:t>Βιομηχ</a:t>
            </a:r>
            <a:r>
              <a:rPr lang="el-GR" sz="2000" dirty="0" smtClean="0">
                <a:ea typeface="ＭＳ Ｐゴシック" pitchFamily="34" charset="-128"/>
              </a:rPr>
              <a:t>.</a:t>
            </a:r>
          </a:p>
          <a:p>
            <a:pPr marL="514350" indent="-514350"/>
            <a:endParaRPr lang="en-US" sz="2400" dirty="0" smtClean="0">
              <a:ea typeface="ＭＳ Ｐゴシック" pitchFamily="34" charset="-128"/>
            </a:endParaRPr>
          </a:p>
        </p:txBody>
      </p:sp>
      <p:grpSp>
        <p:nvGrpSpPr>
          <p:cNvPr id="8197" name="Group 10"/>
          <p:cNvGrpSpPr>
            <a:grpSpLocks/>
          </p:cNvGrpSpPr>
          <p:nvPr/>
        </p:nvGrpSpPr>
        <p:grpSpPr bwMode="auto">
          <a:xfrm>
            <a:off x="539552" y="4581128"/>
            <a:ext cx="7562850" cy="1670757"/>
            <a:chOff x="611560" y="2564904"/>
            <a:chExt cx="8064896" cy="1775842"/>
          </a:xfrm>
        </p:grpSpPr>
        <p:pic>
          <p:nvPicPr>
            <p:cNvPr id="819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2564904"/>
              <a:ext cx="2592288" cy="174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19873" y="2564904"/>
              <a:ext cx="2448272" cy="174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3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84168" y="2564904"/>
              <a:ext cx="2592288" cy="1775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PreLoc</a:t>
            </a:r>
            <a:r>
              <a:rPr lang="en-US" sz="4000" dirty="0" smtClean="0">
                <a:ea typeface="ＭＳ Ｐゴシック" pitchFamily="34" charset="-128"/>
              </a:rPr>
              <a:t> </a:t>
            </a:r>
            <a:r>
              <a:rPr lang="el-GR" sz="4000" dirty="0" smtClean="0">
                <a:ea typeface="ＭＳ Ｐゴシック" pitchFamily="34" charset="-128"/>
              </a:rPr>
              <a:t>Βήμα Επιλογής</a:t>
            </a:r>
            <a:endParaRPr lang="en-US" sz="4000" dirty="0" smtClean="0">
              <a:ea typeface="ＭＳ Ｐゴシック" pitchFamily="34" charset="-128"/>
            </a:endParaRPr>
          </a:p>
        </p:txBody>
      </p:sp>
      <p:sp>
        <p:nvSpPr>
          <p:cNvPr id="99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80920" cy="3240360"/>
          </a:xfrm>
        </p:spPr>
        <p:txBody>
          <a:bodyPr>
            <a:normAutofit fontScale="92500" lnSpcReduction="10000"/>
          </a:bodyPr>
          <a:lstStyle/>
          <a:p>
            <a:r>
              <a:rPr lang="el-GR" sz="2800" dirty="0" smtClean="0">
                <a:ea typeface="ＭＳ Ｐゴシック" pitchFamily="34" charset="-128"/>
              </a:rPr>
              <a:t>Αντί της </a:t>
            </a:r>
            <a:r>
              <a:rPr lang="el-GR" sz="2800" dirty="0" err="1" smtClean="0">
                <a:ea typeface="ＭＳ Ｐゴシック" pitchFamily="34" charset="-128"/>
              </a:rPr>
              <a:t>ευρετικής</a:t>
            </a:r>
            <a:r>
              <a:rPr lang="el-GR" sz="2800" dirty="0" smtClean="0">
                <a:ea typeface="ＭＳ Ｐゴシック" pitchFamily="34" charset="-128"/>
              </a:rPr>
              <a:t> αναζήτησης </a:t>
            </a:r>
            <a:r>
              <a:rPr lang="en-US" sz="2800" b="1" dirty="0" smtClean="0">
                <a:ea typeface="ＭＳ Ｐゴシック" pitchFamily="34" charset="-128"/>
              </a:rPr>
              <a:t>PGS</a:t>
            </a:r>
            <a:r>
              <a:rPr lang="en-US" sz="2800" dirty="0" smtClean="0">
                <a:ea typeface="ＭＳ Ｐゴシック" pitchFamily="34" charset="-128"/>
              </a:rPr>
              <a:t>, </a:t>
            </a:r>
            <a:r>
              <a:rPr lang="el-GR" sz="2800" dirty="0" smtClean="0">
                <a:ea typeface="ＭＳ Ｐゴシック" pitchFamily="34" charset="-128"/>
              </a:rPr>
              <a:t>θα μπορούσαμε να χρησιμοποιήσουμε τεχνικές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  <a:r>
              <a:rPr lang="el-GR" sz="2800" b="1" dirty="0" smtClean="0">
                <a:solidFill>
                  <a:schemeClr val="accent6"/>
                </a:solidFill>
                <a:ea typeface="ＭＳ Ｐゴシック" pitchFamily="34" charset="-128"/>
              </a:rPr>
              <a:t>Τυφλής Αναζήτησης</a:t>
            </a:r>
            <a:r>
              <a:rPr lang="en-US" sz="2800" dirty="0" smtClean="0">
                <a:ea typeface="ＭＳ Ｐゴシック" pitchFamily="34" charset="-128"/>
              </a:rPr>
              <a:t>:</a:t>
            </a:r>
          </a:p>
          <a:p>
            <a:pPr lvl="1"/>
            <a:r>
              <a:rPr lang="en-US" sz="2400" b="1" dirty="0" smtClean="0">
                <a:ea typeface="ＭＳ Ｐゴシック" pitchFamily="34" charset="-128"/>
              </a:rPr>
              <a:t>BFS, DFS, Random Walker, etc.</a:t>
            </a:r>
          </a:p>
          <a:p>
            <a:pPr lvl="1"/>
            <a:r>
              <a:rPr lang="en-US" sz="2400" b="1" dirty="0" smtClean="0">
                <a:solidFill>
                  <a:schemeClr val="accent6"/>
                </a:solidFill>
                <a:ea typeface="ＭＳ Ｐゴシック" pitchFamily="34" charset="-128"/>
              </a:rPr>
              <a:t>Random Selection (RS),</a:t>
            </a:r>
            <a:endParaRPr lang="en-US" sz="2400" b="1" dirty="0" smtClean="0">
              <a:ea typeface="ＭＳ Ｐゴシック" pitchFamily="34" charset="-128"/>
            </a:endParaRPr>
          </a:p>
          <a:p>
            <a:pPr lvl="1"/>
            <a:r>
              <a:rPr lang="en-US" sz="2400" b="1" dirty="0" smtClean="0">
                <a:solidFill>
                  <a:schemeClr val="accent6"/>
                </a:solidFill>
                <a:ea typeface="ＭＳ Ｐゴシック" pitchFamily="34" charset="-128"/>
              </a:rPr>
              <a:t>Iterative Deepening Selection (IDS)</a:t>
            </a:r>
          </a:p>
          <a:p>
            <a:pPr lvl="2"/>
            <a:r>
              <a:rPr lang="en-US" sz="2000" b="1" dirty="0" smtClean="0">
                <a:latin typeface="Arial" pitchFamily="34" charset="0"/>
                <a:ea typeface="ＭＳ Ｐゴシック" pitchFamily="34" charset="-128"/>
              </a:rPr>
              <a:t>DFS </a:t>
            </a:r>
            <a:r>
              <a:rPr lang="el-GR" sz="2000" b="1" dirty="0" smtClean="0">
                <a:latin typeface="Arial" pitchFamily="34" charset="0"/>
                <a:ea typeface="ＭＳ Ｐゴシック" pitchFamily="34" charset="-128"/>
              </a:rPr>
              <a:t>μέχρι βάθος </a:t>
            </a:r>
            <a:r>
              <a:rPr lang="en-US" sz="2000" b="1" dirty="0" smtClean="0">
                <a:latin typeface="Arial" pitchFamily="34" charset="0"/>
                <a:ea typeface="ＭＳ Ｐゴシック" pitchFamily="34" charset="-128"/>
              </a:rPr>
              <a:t>W 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</a:rPr>
              <a:t>(</a:t>
            </a:r>
            <a:r>
              <a:rPr lang="el-GR" sz="2000" dirty="0" smtClean="0">
                <a:latin typeface="Arial" pitchFamily="34" charset="0"/>
                <a:ea typeface="ＭＳ Ｐゴシック" pitchFamily="34" charset="-128"/>
              </a:rPr>
              <a:t>παράθυρο </a:t>
            </a:r>
            <a:r>
              <a:rPr lang="en-US" sz="2000" dirty="0" err="1" smtClean="0">
                <a:latin typeface="Arial" pitchFamily="34" charset="0"/>
                <a:ea typeface="ＭＳ Ｐゴシック" pitchFamily="34" charset="-128"/>
              </a:rPr>
              <a:t>lookahead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</a:rPr>
              <a:t>), </a:t>
            </a:r>
            <a:r>
              <a:rPr lang="el-GR" sz="2000" dirty="0" smtClean="0">
                <a:latin typeface="Arial" pitchFamily="34" charset="0"/>
                <a:ea typeface="ＭＳ Ｐゴシック" pitchFamily="34" charset="-128"/>
              </a:rPr>
              <a:t>μετά μέχρι </a:t>
            </a:r>
            <a:r>
              <a:rPr lang="el-GR" sz="2000" b="1" dirty="0" smtClean="0">
                <a:latin typeface="Arial" pitchFamily="34" charset="0"/>
                <a:ea typeface="ＭＳ Ｐゴシック" pitchFamily="34" charset="-128"/>
              </a:rPr>
              <a:t>βάθος </a:t>
            </a:r>
            <a:r>
              <a:rPr lang="en-US" sz="2000" b="1" dirty="0" smtClean="0">
                <a:latin typeface="Arial" pitchFamily="34" charset="0"/>
                <a:ea typeface="ＭＳ Ｐゴシック" pitchFamily="34" charset="-128"/>
              </a:rPr>
              <a:t>W+1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</a:rPr>
              <a:t>,..  </a:t>
            </a:r>
            <a:r>
              <a:rPr lang="el-GR" sz="2000" dirty="0" smtClean="0">
                <a:latin typeface="Arial" pitchFamily="34" charset="0"/>
                <a:ea typeface="ＭＳ Ｐゴシック" pitchFamily="34" charset="-128"/>
              </a:rPr>
              <a:t>Ουσιαστικά </a:t>
            </a:r>
            <a:r>
              <a:rPr lang="en-US" sz="2000" dirty="0" smtClean="0">
                <a:latin typeface="Arial" pitchFamily="34" charset="0"/>
                <a:ea typeface="ＭＳ Ｐゴシック" pitchFamily="34" charset="-128"/>
              </a:rPr>
              <a:t>BFS </a:t>
            </a:r>
            <a:r>
              <a:rPr lang="el-GR" sz="2000" dirty="0" smtClean="0">
                <a:latin typeface="Arial" pitchFamily="34" charset="0"/>
                <a:ea typeface="ＭＳ Ｐゴシック" pitchFamily="34" charset="-128"/>
              </a:rPr>
              <a:t>διάσχιση αλλά με βελτιωμένη μνήμη καθώς δεν χρειάζεται να διατηρούμε όλη την ουρά διάσχισης</a:t>
            </a:r>
            <a:endParaRPr lang="en-US" sz="2000" dirty="0" smtClean="0">
              <a:ea typeface="ＭＳ Ｐゴシック" pitchFamily="34" charset="-128"/>
            </a:endParaRPr>
          </a:p>
          <a:p>
            <a:pPr lvl="1"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grpSp>
        <p:nvGrpSpPr>
          <p:cNvPr id="77" name="Group 42"/>
          <p:cNvGrpSpPr/>
          <p:nvPr/>
        </p:nvGrpSpPr>
        <p:grpSpPr>
          <a:xfrm>
            <a:off x="1187624" y="4077072"/>
            <a:ext cx="6768752" cy="2592288"/>
            <a:chOff x="1115616" y="3356992"/>
            <a:chExt cx="6768752" cy="2592288"/>
          </a:xfrm>
        </p:grpSpPr>
        <p:sp>
          <p:nvSpPr>
            <p:cNvPr id="78" name="Oval 77"/>
            <p:cNvSpPr/>
            <p:nvPr/>
          </p:nvSpPr>
          <p:spPr bwMode="auto">
            <a:xfrm>
              <a:off x="2771800" y="342900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3203848" y="335699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2483768" y="5373216"/>
              <a:ext cx="576064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2987824" y="5301208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2915816" y="5589240"/>
              <a:ext cx="648072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2915816" y="4797152"/>
              <a:ext cx="720080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2627784" y="4437112"/>
              <a:ext cx="504056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3131840" y="4221088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2555776" y="3861048"/>
              <a:ext cx="504056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3923928" y="3645024"/>
              <a:ext cx="432048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3347864" y="3933056"/>
              <a:ext cx="576064" cy="28803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2987824" y="3789040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2699792" y="4077072"/>
              <a:ext cx="432048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4860032" y="3861048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6300192" y="3645024"/>
              <a:ext cx="648072" cy="50405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6948264" y="3645024"/>
              <a:ext cx="576064" cy="93610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7092280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7236296" y="5085184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64088" y="4941168"/>
              <a:ext cx="360040" cy="864096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5220072" y="450912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5724128" y="4653136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5724128" y="5085184"/>
              <a:ext cx="360040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5220072" y="4149080"/>
              <a:ext cx="648072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796136" y="4221088"/>
              <a:ext cx="36004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5580112" y="3933056"/>
              <a:ext cx="720080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5292080" y="3501008"/>
              <a:ext cx="648072" cy="57606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1115616" y="5301208"/>
              <a:ext cx="216024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1187624" y="4581128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475656" y="3933056"/>
              <a:ext cx="216024" cy="79208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2267744" y="3573016"/>
              <a:ext cx="288032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1907704" y="3645024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1547664" y="3573016"/>
              <a:ext cx="432048" cy="64807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1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1" name="5-Point Star 120"/>
          <p:cNvSpPr/>
          <p:nvPr/>
        </p:nvSpPr>
        <p:spPr bwMode="auto">
          <a:xfrm>
            <a:off x="1223120" y="4132530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1560" y="3933056"/>
            <a:ext cx="6835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700" dirty="0" smtClean="0">
                <a:solidFill>
                  <a:srgbClr val="0000FF"/>
                </a:solidFill>
              </a:rPr>
              <a:t>Τρέχουσα θέση χρήστη</a:t>
            </a:r>
            <a:endParaRPr lang="en-US" sz="7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8157" y="3645025"/>
            <a:ext cx="235743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24936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PreLoc</a:t>
            </a:r>
            <a:r>
              <a:rPr lang="en-US" dirty="0" smtClean="0"/>
              <a:t> </a:t>
            </a:r>
            <a:r>
              <a:rPr lang="el-GR" dirty="0" smtClean="0"/>
              <a:t>Βήμα Προσδιορισμού Θέσης</a:t>
            </a:r>
            <a:endParaRPr lang="en-US" b="1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51520" y="981074"/>
            <a:ext cx="8640960" cy="2879974"/>
          </a:xfrm>
        </p:spPr>
        <p:txBody>
          <a:bodyPr>
            <a:normAutofit/>
          </a:bodyPr>
          <a:lstStyle/>
          <a:p>
            <a:pPr marL="514350" indent="-514350">
              <a:tabLst>
                <a:tab pos="3367088" algn="l"/>
              </a:tabLst>
              <a:defRPr/>
            </a:pPr>
            <a:r>
              <a:rPr lang="el-GR" sz="2400" dirty="0" smtClean="0">
                <a:ea typeface="ＭＳ Ｐゴシック" pitchFamily="34" charset="-128"/>
              </a:rPr>
              <a:t>Ο χρήσης μαζεύει αποτυπώματα </a:t>
            </a:r>
            <a:r>
              <a:rPr lang="en-US" sz="2400" b="1" dirty="0" err="1" smtClean="0">
                <a:ea typeface="ＭＳ Ｐゴシック" pitchFamily="34" charset="-128"/>
              </a:rPr>
              <a:t>V</a:t>
            </a:r>
            <a:r>
              <a:rPr lang="en-US" sz="2400" b="1" baseline="-25000" dirty="0" err="1" smtClean="0">
                <a:ea typeface="ＭＳ Ｐゴシック" pitchFamily="34" charset="-128"/>
              </a:rPr>
              <a:t>r</a:t>
            </a:r>
            <a:r>
              <a:rPr lang="en-US" sz="2400" b="1" dirty="0" smtClean="0">
                <a:ea typeface="ＭＳ Ｐゴシック" pitchFamily="34" charset="-128"/>
              </a:rPr>
              <a:t> = [ ap</a:t>
            </a:r>
            <a:r>
              <a:rPr lang="en-US" sz="2400" b="1" baseline="-25000" dirty="0" smtClean="0">
                <a:ea typeface="ＭＳ Ｐゴシック" pitchFamily="34" charset="-128"/>
              </a:rPr>
              <a:t>1</a:t>
            </a:r>
            <a:r>
              <a:rPr lang="en-US" sz="2400" b="1" dirty="0" smtClean="0">
                <a:ea typeface="ＭＳ Ｐゴシック" pitchFamily="34" charset="-128"/>
              </a:rPr>
              <a:t>, ap</a:t>
            </a:r>
            <a:r>
              <a:rPr lang="en-US" sz="2400" b="1" baseline="-25000" dirty="0" smtClean="0">
                <a:ea typeface="ＭＳ Ｐゴシック" pitchFamily="34" charset="-128"/>
              </a:rPr>
              <a:t>2</a:t>
            </a:r>
            <a:r>
              <a:rPr lang="en-US" sz="2400" b="1" dirty="0" smtClean="0">
                <a:ea typeface="ＭＳ Ｐゴシック" pitchFamily="34" charset="-128"/>
              </a:rPr>
              <a:t>, …, ap</a:t>
            </a:r>
            <a:r>
              <a:rPr lang="en-US" sz="2400" b="1" baseline="-25000" dirty="0" smtClean="0">
                <a:ea typeface="ＭＳ Ｐゴシック" pitchFamily="34" charset="-128"/>
              </a:rPr>
              <a:t>m </a:t>
            </a:r>
            <a:r>
              <a:rPr lang="en-US" sz="2400" b="1" dirty="0" smtClean="0">
                <a:ea typeface="ＭＳ Ｐゴシック" pitchFamily="34" charset="-128"/>
              </a:rPr>
              <a:t>] </a:t>
            </a:r>
            <a:r>
              <a:rPr lang="el-GR" sz="2400" dirty="0" smtClean="0">
                <a:ea typeface="ＭＳ Ｐゴシック" pitchFamily="34" charset="-128"/>
              </a:rPr>
              <a:t>και τα συγκρίνει με το Ραδιοχάρτη </a:t>
            </a:r>
            <a:r>
              <a:rPr lang="el-GR" sz="2400" b="1" dirty="0" smtClean="0">
                <a:ea typeface="ＭＳ Ｐゴシック" pitchFamily="34" charset="-128"/>
              </a:rPr>
              <a:t>ΡΧ</a:t>
            </a:r>
            <a:r>
              <a:rPr lang="en-US" sz="2400" b="1" dirty="0" smtClean="0">
                <a:ea typeface="ＭＳ Ｐゴシック" pitchFamily="34" charset="-128"/>
              </a:rPr>
              <a:t> = {V</a:t>
            </a:r>
            <a:r>
              <a:rPr lang="en-US" sz="2400" b="1" baseline="-25000" dirty="0" smtClean="0">
                <a:ea typeface="ＭＳ Ｐゴシック" pitchFamily="34" charset="-128"/>
              </a:rPr>
              <a:t>1</a:t>
            </a:r>
            <a:r>
              <a:rPr lang="en-US" sz="2400" b="1" dirty="0" smtClean="0">
                <a:ea typeface="ＭＳ Ｐゴシック" pitchFamily="34" charset="-128"/>
              </a:rPr>
              <a:t>, V</a:t>
            </a:r>
            <a:r>
              <a:rPr lang="en-US" sz="2400" b="1" baseline="-25000" dirty="0" smtClean="0">
                <a:ea typeface="ＭＳ Ｐゴシック" pitchFamily="34" charset="-128"/>
              </a:rPr>
              <a:t>2</a:t>
            </a:r>
            <a:r>
              <a:rPr lang="en-US" sz="2400" b="1" dirty="0" smtClean="0">
                <a:ea typeface="ＭＳ Ｐゴシック" pitchFamily="34" charset="-128"/>
              </a:rPr>
              <a:t>, …,</a:t>
            </a:r>
            <a:r>
              <a:rPr lang="en-US" sz="2400" b="1" dirty="0" err="1" smtClean="0">
                <a:ea typeface="ＭＳ Ｐゴシック" pitchFamily="34" charset="-128"/>
              </a:rPr>
              <a:t>V</a:t>
            </a:r>
            <a:r>
              <a:rPr lang="en-US" sz="2400" b="1" baseline="-25000" dirty="0" err="1" smtClean="0">
                <a:ea typeface="ＭＳ Ｐゴシック" pitchFamily="34" charset="-128"/>
              </a:rPr>
              <a:t>n</a:t>
            </a:r>
            <a:r>
              <a:rPr lang="en-US" sz="2400" b="1" dirty="0" smtClean="0">
                <a:ea typeface="ＭＳ Ｐゴシック" pitchFamily="34" charset="-128"/>
              </a:rPr>
              <a:t>}</a:t>
            </a:r>
            <a:endParaRPr lang="en-US" sz="2400" b="1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514350" indent="-514350">
              <a:tabLst>
                <a:tab pos="3367088" algn="l"/>
              </a:tabLst>
              <a:defRPr/>
            </a:pPr>
            <a:r>
              <a:rPr lang="el-GR" sz="2400" dirty="0" smtClean="0">
                <a:ea typeface="ＭＳ Ｐゴシック" pitchFamily="34" charset="-128"/>
              </a:rPr>
              <a:t>Εναλλακτικές μέθοδοι υπολογισμού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b="1" dirty="0" smtClean="0">
                <a:latin typeface="+mj-lt"/>
                <a:ea typeface="ＭＳ Ｐゴシック" pitchFamily="34" charset="-128"/>
              </a:rPr>
              <a:t>||</a:t>
            </a:r>
            <a:r>
              <a:rPr lang="en-US" sz="2400" b="1" dirty="0" smtClean="0">
                <a:ea typeface="ＭＳ Ｐゴシック" pitchFamily="34" charset="-128"/>
              </a:rPr>
              <a:t> V</a:t>
            </a:r>
            <a:r>
              <a:rPr lang="en-US" sz="2400" b="1" baseline="-25000" dirty="0" smtClean="0">
                <a:ea typeface="ＭＳ Ｐゴシック" pitchFamily="34" charset="-128"/>
              </a:rPr>
              <a:t>i </a:t>
            </a:r>
            <a:r>
              <a:rPr lang="en-US" sz="2400" b="1" dirty="0" smtClean="0">
                <a:ea typeface="ＭＳ Ｐゴシック" pitchFamily="34" charset="-128"/>
              </a:rPr>
              <a:t>- V</a:t>
            </a:r>
            <a:r>
              <a:rPr lang="en-US" sz="2400" b="1" baseline="-25000" dirty="0" smtClean="0">
                <a:ea typeface="ＭＳ Ｐゴシック" pitchFamily="34" charset="-128"/>
              </a:rPr>
              <a:t>r</a:t>
            </a:r>
            <a:r>
              <a:rPr lang="en-US" sz="2400" b="1" dirty="0" smtClean="0">
                <a:ea typeface="ＭＳ Ｐゴシック" pitchFamily="34" charset="-128"/>
              </a:rPr>
              <a:t> ||</a:t>
            </a:r>
            <a:r>
              <a:rPr lang="en-US" sz="2400" dirty="0" smtClean="0">
                <a:ea typeface="ＭＳ Ｐゴシック" pitchFamily="34" charset="-128"/>
              </a:rPr>
              <a:t>:</a:t>
            </a:r>
          </a:p>
          <a:p>
            <a:pPr marL="514350" lvl="1" indent="-282575">
              <a:tabLst>
                <a:tab pos="3367088" algn="l"/>
              </a:tabLst>
              <a:defRPr/>
            </a:pPr>
            <a:r>
              <a:rPr lang="el-GR" sz="2000" b="1" dirty="0" smtClean="0">
                <a:ea typeface="ＭＳ Ｐゴシック" pitchFamily="34" charset="-128"/>
              </a:rPr>
              <a:t>Πλησιέστεροι Γείτονες</a:t>
            </a:r>
            <a:r>
              <a:rPr lang="en-US" sz="2000" b="1" dirty="0" smtClean="0">
                <a:ea typeface="ＭＳ Ｐゴシック" pitchFamily="34" charset="-128"/>
              </a:rPr>
              <a:t> (NN)</a:t>
            </a:r>
          </a:p>
          <a:p>
            <a:pPr marL="514350" lvl="1" indent="-282575">
              <a:tabLst>
                <a:tab pos="3367088" algn="l"/>
              </a:tabLst>
              <a:defRPr/>
            </a:pPr>
            <a:r>
              <a:rPr lang="en-US" sz="2000" b="1" dirty="0" smtClean="0">
                <a:ea typeface="ＭＳ Ｐゴシック" pitchFamily="34" charset="-128"/>
              </a:rPr>
              <a:t>K </a:t>
            </a:r>
            <a:r>
              <a:rPr lang="el-GR" sz="2000" b="1" dirty="0">
                <a:ea typeface="ＭＳ Ｐゴシック" pitchFamily="34" charset="-128"/>
              </a:rPr>
              <a:t>Πλησιέστεροι Γείτονες </a:t>
            </a:r>
            <a:r>
              <a:rPr lang="en-US" sz="2000" dirty="0" smtClean="0">
                <a:ea typeface="ＭＳ Ｐゴシック" pitchFamily="34" charset="-128"/>
              </a:rPr>
              <a:t>(w</a:t>
            </a:r>
            <a:r>
              <a:rPr lang="en-US" sz="2000" baseline="-25000" dirty="0" smtClean="0">
                <a:ea typeface="ＭＳ Ｐゴシック" pitchFamily="34" charset="-128"/>
              </a:rPr>
              <a:t>i</a:t>
            </a:r>
            <a:r>
              <a:rPr lang="en-US" sz="2000" dirty="0" smtClean="0">
                <a:ea typeface="ＭＳ Ｐゴシック" pitchFamily="34" charset="-128"/>
              </a:rPr>
              <a:t> = 1 / K) – </a:t>
            </a:r>
            <a:r>
              <a:rPr lang="el-GR" sz="2000" dirty="0" smtClean="0">
                <a:ea typeface="ＭＳ Ｐゴシック" pitchFamily="34" charset="-128"/>
              </a:rPr>
              <a:t>κυρτός συνδυασμός </a:t>
            </a:r>
            <a:r>
              <a:rPr lang="en-US" sz="2000" dirty="0" smtClean="0">
                <a:ea typeface="ＭＳ Ｐゴシック" pitchFamily="34" charset="-128"/>
              </a:rPr>
              <a:t>k </a:t>
            </a:r>
            <a:r>
              <a:rPr lang="el-GR" sz="2000" dirty="0" smtClean="0">
                <a:ea typeface="ＭＳ Ｐゴシック" pitchFamily="34" charset="-128"/>
              </a:rPr>
              <a:t>θέσεων</a:t>
            </a:r>
            <a:endParaRPr lang="en-US" sz="1600" dirty="0" smtClean="0">
              <a:ea typeface="ＭＳ Ｐゴシック" pitchFamily="34" charset="-128"/>
            </a:endParaRPr>
          </a:p>
          <a:p>
            <a:pPr marL="514350" lvl="1" indent="-282575">
              <a:tabLst>
                <a:tab pos="3367088" algn="l"/>
              </a:tabLst>
              <a:defRPr/>
            </a:pPr>
            <a:r>
              <a:rPr lang="el-GR" sz="2000" b="1" dirty="0" smtClean="0">
                <a:solidFill>
                  <a:srgbClr val="FF0000"/>
                </a:solidFill>
                <a:ea typeface="ＭＳ Ｐゴシック" pitchFamily="34" charset="-128"/>
              </a:rPr>
              <a:t>Σταθμισμένοι 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K </a:t>
            </a:r>
            <a:r>
              <a:rPr lang="el-GR" sz="2000" b="1" dirty="0" smtClean="0">
                <a:solidFill>
                  <a:srgbClr val="FF0000"/>
                </a:solidFill>
                <a:ea typeface="ＭＳ Ｐゴシック" pitchFamily="34" charset="-128"/>
              </a:rPr>
              <a:t>Πλησιέστεροι Γείτονες</a:t>
            </a: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(w</a:t>
            </a:r>
            <a:r>
              <a:rPr lang="en-US" sz="2000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 = 1 / || V</a:t>
            </a:r>
            <a:r>
              <a:rPr lang="en-US" sz="2000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i 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- V</a:t>
            </a:r>
            <a:r>
              <a:rPr lang="en-US" sz="2000" baseline="-25000" dirty="0" smtClean="0">
                <a:solidFill>
                  <a:srgbClr val="FF0000"/>
                </a:solidFill>
                <a:ea typeface="ＭＳ Ｐゴシック" pitchFamily="34" charset="-128"/>
              </a:rPr>
              <a:t>r</a:t>
            </a:r>
            <a:r>
              <a:rPr lang="en-US" sz="2000" dirty="0" smtClean="0">
                <a:solidFill>
                  <a:srgbClr val="FF0000"/>
                </a:solidFill>
                <a:ea typeface="ＭＳ Ｐゴシック" pitchFamily="34" charset="-128"/>
              </a:rPr>
              <a:t> || )</a:t>
            </a:r>
          </a:p>
          <a:p>
            <a:pPr marL="914400" lvl="1" indent="-514350">
              <a:buFontTx/>
              <a:buNone/>
              <a:tabLst>
                <a:tab pos="3367088" algn="l"/>
              </a:tabLst>
              <a:defRPr/>
            </a:pPr>
            <a:endParaRPr lang="en-US" sz="1600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868143" y="3931914"/>
            <a:ext cx="2747868" cy="2135252"/>
            <a:chOff x="4355667" y="3356992"/>
            <a:chExt cx="2748546" cy="2135336"/>
          </a:xfrm>
        </p:grpSpPr>
        <p:sp>
          <p:nvSpPr>
            <p:cNvPr id="13321" name="Rectangle 12"/>
            <p:cNvSpPr>
              <a:spLocks noChangeArrowheads="1"/>
            </p:cNvSpPr>
            <p:nvPr/>
          </p:nvSpPr>
          <p:spPr bwMode="auto">
            <a:xfrm>
              <a:off x="5076056" y="3356992"/>
              <a:ext cx="1740133" cy="40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l-GR" sz="2000" dirty="0" err="1" smtClean="0"/>
                <a:t>Ραδιοχάρτης</a:t>
              </a:r>
              <a:endParaRPr lang="en-US" sz="2000" dirty="0"/>
            </a:p>
          </p:txBody>
        </p:sp>
        <p:sp>
          <p:nvSpPr>
            <p:cNvPr id="13322" name="Rectangle 13"/>
            <p:cNvSpPr>
              <a:spLocks noChangeArrowheads="1"/>
            </p:cNvSpPr>
            <p:nvPr/>
          </p:nvSpPr>
          <p:spPr bwMode="auto">
            <a:xfrm>
              <a:off x="4355667" y="3861048"/>
              <a:ext cx="2748546" cy="163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 smtClean="0"/>
                <a:t>V</a:t>
              </a:r>
              <a:r>
                <a:rPr lang="en-US" sz="2000" b="0" baseline="-25000" dirty="0" smtClean="0"/>
                <a:t>1</a:t>
              </a:r>
              <a:r>
                <a:rPr lang="en-US" sz="2000" b="0" dirty="0" smtClean="0"/>
                <a:t> </a:t>
              </a:r>
              <a:r>
                <a:rPr lang="en-US" sz="2000" b="0" dirty="0"/>
                <a:t>= [ -71, -82, (x</a:t>
              </a:r>
              <a:r>
                <a:rPr lang="en-US" sz="2000" b="0" baseline="-25000" dirty="0"/>
                <a:t>1</a:t>
              </a:r>
              <a:r>
                <a:rPr lang="en-US" sz="2000" b="0" dirty="0"/>
                <a:t>,y</a:t>
              </a:r>
              <a:r>
                <a:rPr lang="en-US" sz="2000" b="0" baseline="-25000" dirty="0"/>
                <a:t>1</a:t>
              </a:r>
              <a:r>
                <a:rPr lang="en-US" sz="2000" b="0" dirty="0"/>
                <a:t>)]</a:t>
              </a:r>
            </a:p>
            <a:p>
              <a:r>
                <a:rPr lang="en-US" sz="2000" b="0" dirty="0" smtClean="0"/>
                <a:t>V</a:t>
              </a:r>
              <a:r>
                <a:rPr lang="en-US" sz="2000" b="0" baseline="-25000" dirty="0" smtClean="0"/>
                <a:t>2</a:t>
              </a:r>
              <a:r>
                <a:rPr lang="en-US" sz="2000" b="0" dirty="0" smtClean="0"/>
                <a:t> </a:t>
              </a:r>
              <a:r>
                <a:rPr lang="en-US" sz="2000" b="0" dirty="0"/>
                <a:t>= [ -65, -80, (x</a:t>
              </a:r>
              <a:r>
                <a:rPr lang="en-US" sz="2000" b="0" baseline="-25000" dirty="0"/>
                <a:t>2</a:t>
              </a:r>
              <a:r>
                <a:rPr lang="en-US" sz="2000" b="0" dirty="0"/>
                <a:t>,y</a:t>
              </a:r>
              <a:r>
                <a:rPr lang="en-US" sz="2000" b="0" baseline="-25000" dirty="0"/>
                <a:t>2</a:t>
              </a:r>
              <a:r>
                <a:rPr lang="en-US" sz="2000" b="0" dirty="0"/>
                <a:t>)]</a:t>
              </a:r>
            </a:p>
            <a:p>
              <a:r>
                <a:rPr lang="en-US" sz="2000" b="0" dirty="0"/>
                <a:t>…	</a:t>
              </a:r>
            </a:p>
            <a:p>
              <a:r>
                <a:rPr lang="en-US" sz="2000" b="0" dirty="0" smtClean="0">
                  <a:solidFill>
                    <a:srgbClr val="FF0000"/>
                  </a:solidFill>
                </a:rPr>
                <a:t>V</a:t>
              </a:r>
              <a:r>
                <a:rPr lang="en-US" sz="2000" b="0" baseline="-25000" dirty="0" smtClean="0">
                  <a:solidFill>
                    <a:srgbClr val="FF0000"/>
                  </a:solidFill>
                </a:rPr>
                <a:t>N</a:t>
              </a:r>
              <a:r>
                <a:rPr lang="en-US" sz="2000" b="0" dirty="0" smtClean="0">
                  <a:solidFill>
                    <a:srgbClr val="FF0000"/>
                  </a:solidFill>
                </a:rPr>
                <a:t> </a:t>
              </a:r>
              <a:r>
                <a:rPr lang="en-US" sz="2000" b="0" dirty="0">
                  <a:solidFill>
                    <a:srgbClr val="FF0000"/>
                  </a:solidFill>
                </a:rPr>
                <a:t>= [ -73, -44, (</a:t>
              </a:r>
              <a:r>
                <a:rPr lang="en-US" sz="2000" b="0" dirty="0" err="1">
                  <a:solidFill>
                    <a:srgbClr val="FF0000"/>
                  </a:solidFill>
                </a:rPr>
                <a:t>x</a:t>
              </a:r>
              <a:r>
                <a:rPr lang="en-US" sz="2000" b="0" baseline="-25000" dirty="0" err="1">
                  <a:solidFill>
                    <a:srgbClr val="FF0000"/>
                  </a:solidFill>
                </a:rPr>
                <a:t>N</a:t>
              </a:r>
              <a:r>
                <a:rPr lang="en-US" sz="2000" b="0" dirty="0" err="1">
                  <a:solidFill>
                    <a:srgbClr val="FF0000"/>
                  </a:solidFill>
                </a:rPr>
                <a:t>,y</a:t>
              </a:r>
              <a:r>
                <a:rPr lang="en-US" sz="2000" b="0" baseline="-25000" dirty="0" err="1">
                  <a:solidFill>
                    <a:srgbClr val="FF0000"/>
                  </a:solidFill>
                </a:rPr>
                <a:t>N</a:t>
              </a:r>
              <a:r>
                <a:rPr lang="en-US" sz="2000" b="0" dirty="0">
                  <a:solidFill>
                    <a:srgbClr val="FF0000"/>
                  </a:solidFill>
                </a:rPr>
                <a:t>)]</a:t>
              </a:r>
            </a:p>
            <a:p>
              <a:endParaRPr lang="en-US" sz="2000" b="0" dirty="0"/>
            </a:p>
          </p:txBody>
        </p:sp>
      </p:grpSp>
      <p:sp>
        <p:nvSpPr>
          <p:cNvPr id="13318" name="Rectangle 11"/>
          <p:cNvSpPr>
            <a:spLocks noChangeArrowheads="1"/>
          </p:cNvSpPr>
          <p:nvPr/>
        </p:nvSpPr>
        <p:spPr bwMode="auto">
          <a:xfrm>
            <a:off x="5868144" y="3860477"/>
            <a:ext cx="2736850" cy="1944687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1259632" y="4364161"/>
            <a:ext cx="18536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V</a:t>
            </a:r>
            <a:r>
              <a:rPr lang="en-US" sz="2000" baseline="-25000" dirty="0" smtClean="0">
                <a:solidFill>
                  <a:srgbClr val="FF0000"/>
                </a:solidFill>
              </a:rPr>
              <a:t>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= [ -70, -51]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067944" y="4652565"/>
            <a:ext cx="1512168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499992" y="4076501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5" name="5-Point Star 14"/>
          <p:cNvSpPr/>
          <p:nvPr/>
        </p:nvSpPr>
        <p:spPr bwMode="auto">
          <a:xfrm>
            <a:off x="2555776" y="5445224"/>
            <a:ext cx="288032" cy="360040"/>
          </a:xfrm>
          <a:prstGeom prst="star5">
            <a:avLst/>
          </a:prstGeom>
          <a:solidFill>
            <a:srgbClr val="0000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5696" y="5245750"/>
            <a:ext cx="7920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900" dirty="0" smtClean="0">
                <a:solidFill>
                  <a:srgbClr val="0000FF"/>
                </a:solidFill>
              </a:rPr>
              <a:t>Τρέχουσα θέση χρήστη</a:t>
            </a:r>
            <a:endParaRPr lang="en-US" sz="9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" grpId="0"/>
      <p:bldP spid="14" grpId="0"/>
      <p:bldP spid="15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l-GR" dirty="0"/>
              <a:t>Περίληψη Παρουσίασης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847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defRPr/>
            </a:pPr>
            <a:r>
              <a:rPr lang="el-GR" sz="4000" dirty="0">
                <a:solidFill>
                  <a:schemeClr val="bg1">
                    <a:lumMod val="50000"/>
                  </a:schemeClr>
                </a:solidFill>
              </a:rPr>
              <a:t>Εισαγωγή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l-GR" sz="4000" dirty="0">
                <a:solidFill>
                  <a:schemeClr val="bg1">
                    <a:lumMod val="50000"/>
                  </a:schemeClr>
                </a:solidFill>
              </a:rPr>
              <a:t>Διατύπωση </a:t>
            </a:r>
            <a:r>
              <a:rPr lang="el-GR" sz="4000" dirty="0" smtClean="0">
                <a:solidFill>
                  <a:schemeClr val="bg1">
                    <a:lumMod val="50000"/>
                  </a:schemeClr>
                </a:solidFill>
              </a:rPr>
              <a:t>Προβλήματος</a:t>
            </a:r>
            <a:r>
              <a:rPr lang="en-US" sz="4000" dirty="0" smtClean="0">
                <a:solidFill>
                  <a:schemeClr val="bg2"/>
                </a:solidFill>
              </a:rPr>
              <a:t> </a:t>
            </a:r>
            <a:endParaRPr lang="en-US" sz="40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l-GR" sz="4000" dirty="0">
                <a:solidFill>
                  <a:schemeClr val="bg1">
                    <a:lumMod val="50000"/>
                  </a:schemeClr>
                </a:solidFill>
              </a:rPr>
              <a:t>Το πλαίσιο </a:t>
            </a:r>
            <a:r>
              <a:rPr lang="en-US" sz="4000" dirty="0" err="1">
                <a:solidFill>
                  <a:schemeClr val="bg1">
                    <a:lumMod val="50000"/>
                  </a:schemeClr>
                </a:solidFill>
              </a:rPr>
              <a:t>PreLoc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514350">
              <a:defRPr/>
            </a:pPr>
            <a:r>
              <a:rPr lang="el-GR" sz="3600" i="1" dirty="0" smtClean="0">
                <a:solidFill>
                  <a:schemeClr val="bg1">
                    <a:lumMod val="50000"/>
                  </a:schemeClr>
                </a:solidFill>
              </a:rPr>
              <a:t>Βήμα Συσταδοποιήσης</a:t>
            </a:r>
          </a:p>
          <a:p>
            <a:pPr marL="914400" lvl="1" indent="-514350">
              <a:defRPr/>
            </a:pPr>
            <a:r>
              <a:rPr lang="el-GR" sz="3600" i="1" dirty="0" smtClean="0">
                <a:solidFill>
                  <a:schemeClr val="bg1">
                    <a:lumMod val="50000"/>
                  </a:schemeClr>
                </a:solidFill>
              </a:rPr>
              <a:t>Βήμα Επιλογής</a:t>
            </a:r>
          </a:p>
          <a:p>
            <a:pPr marL="914400" lvl="1" indent="-514350">
              <a:defRPr/>
            </a:pPr>
            <a:r>
              <a:rPr lang="el-GR" sz="3600" i="1" dirty="0" smtClean="0">
                <a:solidFill>
                  <a:schemeClr val="bg1">
                    <a:lumMod val="50000"/>
                  </a:schemeClr>
                </a:solidFill>
              </a:rPr>
              <a:t>Βήμα Προσδιορισμού Θέσης</a:t>
            </a:r>
          </a:p>
          <a:p>
            <a:pPr marL="514350" indent="-514350">
              <a:defRPr/>
            </a:pPr>
            <a:r>
              <a:rPr lang="el-GR" sz="4000" dirty="0" smtClean="0">
                <a:solidFill>
                  <a:srgbClr val="FF0000"/>
                </a:solidFill>
              </a:rPr>
              <a:t>Πειραματική Αποτίμηση</a:t>
            </a:r>
            <a:endParaRPr lang="en-US" sz="4000" dirty="0" smtClean="0">
              <a:solidFill>
                <a:srgbClr val="FF0000"/>
              </a:solidFill>
            </a:endParaRPr>
          </a:p>
          <a:p>
            <a:pPr marL="514350" indent="-514350">
              <a:defRPr/>
            </a:pPr>
            <a:r>
              <a:rPr lang="el-GR" sz="4000" dirty="0" smtClean="0"/>
              <a:t>Συμπεράσματα </a:t>
            </a:r>
            <a:r>
              <a:rPr lang="en-US" sz="4000" dirty="0" smtClean="0"/>
              <a:t>&amp; </a:t>
            </a:r>
            <a:r>
              <a:rPr lang="el-GR" sz="4000" dirty="0" smtClean="0"/>
              <a:t>Μελλοντικές Κατευθύνσεις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Content Placeholder 1"/>
          <p:cNvSpPr>
            <a:spLocks noGrp="1"/>
          </p:cNvSpPr>
          <p:nvPr>
            <p:ph idx="1"/>
          </p:nvPr>
        </p:nvSpPr>
        <p:spPr>
          <a:xfrm>
            <a:off x="323850" y="1052513"/>
            <a:ext cx="8569325" cy="5256807"/>
          </a:xfrm>
        </p:spPr>
        <p:txBody>
          <a:bodyPr>
            <a:normAutofit fontScale="92500"/>
          </a:bodyPr>
          <a:lstStyle/>
          <a:p>
            <a:r>
              <a:rPr lang="en-US" sz="2800" b="1" dirty="0" smtClean="0">
                <a:ea typeface="ＭＳ Ｐゴシック" pitchFamily="34" charset="-128"/>
              </a:rPr>
              <a:t>CSUCY </a:t>
            </a:r>
            <a:r>
              <a:rPr lang="el-GR" sz="2800" b="1" dirty="0" smtClean="0">
                <a:ea typeface="ＭＳ Ｐゴシック" pitchFamily="34" charset="-128"/>
              </a:rPr>
              <a:t>Δεδομένα</a:t>
            </a:r>
            <a:endParaRPr lang="en-US" sz="2800" b="1" dirty="0" smtClean="0">
              <a:ea typeface="ＭＳ Ｐゴシック" pitchFamily="34" charset="-128"/>
            </a:endParaRPr>
          </a:p>
          <a:p>
            <a:pPr lvl="1"/>
            <a:r>
              <a:rPr lang="en-US" sz="2400" b="1" dirty="0" smtClean="0"/>
              <a:t>8,900 </a:t>
            </a:r>
            <a:r>
              <a:rPr lang="el-GR" sz="2400" b="1" dirty="0" smtClean="0"/>
              <a:t>μ</a:t>
            </a:r>
            <a:r>
              <a:rPr lang="en-US" sz="2400" b="1" baseline="30000" dirty="0" smtClean="0"/>
              <a:t>2 </a:t>
            </a:r>
            <a:r>
              <a:rPr lang="el-GR" sz="2400" dirty="0" smtClean="0"/>
              <a:t>κτίριο Πληροφορικής με </a:t>
            </a:r>
            <a:r>
              <a:rPr lang="en-US" sz="2400" b="1" dirty="0" smtClean="0"/>
              <a:t>4 </a:t>
            </a:r>
            <a:r>
              <a:rPr lang="el-GR" sz="2400" b="1" dirty="0" smtClean="0"/>
              <a:t>ορόφους</a:t>
            </a:r>
            <a:r>
              <a:rPr lang="en-US" sz="2400" b="1" dirty="0" smtClean="0"/>
              <a:t> </a:t>
            </a:r>
            <a:r>
              <a:rPr lang="en-US" sz="2400" dirty="0" smtClean="0"/>
              <a:t>(2,224 </a:t>
            </a:r>
            <a:r>
              <a:rPr lang="el-GR" sz="2400" dirty="0" smtClean="0"/>
              <a:t>μ</a:t>
            </a:r>
            <a:r>
              <a:rPr lang="en-US" sz="2400" b="0" baseline="30000" dirty="0" smtClean="0"/>
              <a:t>2</a:t>
            </a:r>
            <a:r>
              <a:rPr lang="en-US" sz="2400" dirty="0" smtClean="0"/>
              <a:t>/</a:t>
            </a:r>
            <a:r>
              <a:rPr lang="el-GR" sz="2400" dirty="0" err="1" smtClean="0"/>
              <a:t>όρ</a:t>
            </a:r>
            <a:r>
              <a:rPr lang="el-GR" sz="2400" dirty="0"/>
              <a:t>.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b="1" dirty="0" smtClean="0"/>
              <a:t>120 Wi-Fi </a:t>
            </a:r>
            <a:r>
              <a:rPr lang="el-GR" sz="2400" b="0" dirty="0" smtClean="0"/>
              <a:t>Σημεία Πρόσβασης</a:t>
            </a:r>
            <a:r>
              <a:rPr lang="en-US" sz="2400" b="0" dirty="0" smtClean="0"/>
              <a:t> (</a:t>
            </a:r>
            <a:r>
              <a:rPr lang="el-GR" sz="2400" b="0" dirty="0" smtClean="0"/>
              <a:t>Τμήματος, έκτακτα, γειτονικά</a:t>
            </a:r>
            <a:r>
              <a:rPr lang="en-US" sz="2400" b="0" dirty="0" smtClean="0"/>
              <a:t>)</a:t>
            </a:r>
          </a:p>
          <a:p>
            <a:pPr lvl="1"/>
            <a:r>
              <a:rPr lang="en-US" sz="2400" b="0" dirty="0" smtClean="0"/>
              <a:t>|</a:t>
            </a:r>
            <a:r>
              <a:rPr lang="el-GR" sz="2400" dirty="0" smtClean="0"/>
              <a:t>ΡΧ</a:t>
            </a:r>
            <a:r>
              <a:rPr lang="en-US" sz="2400" b="0" dirty="0" smtClean="0"/>
              <a:t>|=</a:t>
            </a:r>
            <a:r>
              <a:rPr lang="en-US" sz="2400" b="1" dirty="0" smtClean="0"/>
              <a:t>45,000 </a:t>
            </a:r>
            <a:r>
              <a:rPr lang="el-GR" sz="2400" b="1" dirty="0" smtClean="0"/>
              <a:t>αποτυπώματα </a:t>
            </a:r>
            <a:r>
              <a:rPr lang="el-GR" sz="2400" dirty="0" smtClean="0"/>
              <a:t>από </a:t>
            </a:r>
            <a:r>
              <a:rPr lang="en-US" sz="2400" dirty="0" smtClean="0"/>
              <a:t>2,900 </a:t>
            </a:r>
            <a:r>
              <a:rPr lang="el-GR" sz="2400" dirty="0" smtClean="0"/>
              <a:t>θέσεις</a:t>
            </a:r>
            <a:r>
              <a:rPr lang="en-US" sz="2400" dirty="0" smtClean="0"/>
              <a:t>.</a:t>
            </a:r>
          </a:p>
          <a:p>
            <a:pPr lvl="1"/>
            <a:r>
              <a:rPr lang="el-GR" sz="2400" dirty="0" smtClean="0"/>
              <a:t>Βελτιστοποιημένο ΡΧ έχει μέγεθος</a:t>
            </a:r>
            <a:r>
              <a:rPr lang="en-US" sz="2400" dirty="0" smtClean="0"/>
              <a:t> </a:t>
            </a:r>
            <a:r>
              <a:rPr lang="en-US" sz="2400" b="1" dirty="0" smtClean="0"/>
              <a:t>2.6MB </a:t>
            </a:r>
            <a:r>
              <a:rPr lang="en-US" sz="2400" dirty="0" smtClean="0"/>
              <a:t>(</a:t>
            </a:r>
            <a:r>
              <a:rPr lang="el-GR" sz="2400" dirty="0" smtClean="0"/>
              <a:t>αρχικά πολύ μεγαλύτερο</a:t>
            </a:r>
            <a:r>
              <a:rPr lang="en-US" sz="2400" dirty="0" smtClean="0"/>
              <a:t>).</a:t>
            </a:r>
          </a:p>
          <a:p>
            <a:r>
              <a:rPr lang="el-GR" sz="2800" b="1" dirty="0" smtClean="0">
                <a:ea typeface="ＭＳ Ｐゴシック" pitchFamily="34" charset="-128"/>
              </a:rPr>
              <a:t>Σενάριο</a:t>
            </a:r>
            <a:r>
              <a:rPr lang="en-US" sz="2800" b="1" dirty="0" smtClean="0">
                <a:ea typeface="ＭＳ Ｐゴシック" pitchFamily="34" charset="-128"/>
              </a:rPr>
              <a:t>: </a:t>
            </a:r>
            <a:r>
              <a:rPr lang="el-GR" sz="2800" dirty="0" smtClean="0">
                <a:ea typeface="ＭＳ Ｐゴシック" pitchFamily="34" charset="-128"/>
              </a:rPr>
              <a:t>ρεαλιστικές τροχιές χρηστών στο κτίριο</a:t>
            </a:r>
            <a:r>
              <a:rPr lang="en-US" sz="2800" dirty="0" smtClean="0">
                <a:ea typeface="ＭＳ Ｐゴシック" pitchFamily="34" charset="-128"/>
              </a:rPr>
              <a:t>.</a:t>
            </a:r>
          </a:p>
          <a:p>
            <a:pPr lvl="1"/>
            <a:r>
              <a:rPr lang="el-GR" sz="2400" dirty="0" smtClean="0">
                <a:ea typeface="ＭＳ Ｐゴシック" pitchFamily="34" charset="-128"/>
              </a:rPr>
              <a:t>Οι αιτήσεις προσδιορισμού θέσεις γίνονται κάθε </a:t>
            </a:r>
            <a:r>
              <a:rPr lang="el-GR" sz="2400" b="1" dirty="0" smtClean="0">
                <a:ea typeface="ＭＳ Ｐゴシック" pitchFamily="34" charset="-128"/>
              </a:rPr>
              <a:t>5 μέτρα</a:t>
            </a:r>
            <a:r>
              <a:rPr lang="en-US" sz="2400" b="1" dirty="0" smtClean="0">
                <a:ea typeface="ＭＳ Ｐゴシック" pitchFamily="34" charset="-128"/>
              </a:rPr>
              <a:t> </a:t>
            </a:r>
          </a:p>
          <a:p>
            <a:pPr lvl="1"/>
            <a:r>
              <a:rPr lang="en-US" sz="2400" b="1" dirty="0" smtClean="0">
                <a:ea typeface="ＭＳ Ｐゴシック" pitchFamily="34" charset="-128"/>
              </a:rPr>
              <a:t>15-30 </a:t>
            </a:r>
            <a:r>
              <a:rPr lang="el-GR" sz="2400" b="1" dirty="0" smtClean="0">
                <a:ea typeface="ＭＳ Ｐゴシック" pitchFamily="34" charset="-128"/>
              </a:rPr>
              <a:t>αιτήσεις ανά χρήστη</a:t>
            </a:r>
            <a:r>
              <a:rPr lang="en-US" sz="2400" b="1" dirty="0" smtClean="0">
                <a:ea typeface="ＭＳ Ｐゴシック" pitchFamily="34" charset="-128"/>
              </a:rPr>
              <a:t> </a:t>
            </a:r>
            <a:r>
              <a:rPr lang="en-US" sz="2400" dirty="0" smtClean="0">
                <a:ea typeface="ＭＳ Ｐゴシック" pitchFamily="34" charset="-128"/>
              </a:rPr>
              <a:t>(</a:t>
            </a:r>
            <a:r>
              <a:rPr lang="el-GR" sz="2400" dirty="0" err="1" smtClean="0">
                <a:ea typeface="ＭＳ Ｐゴシック" pitchFamily="34" charset="-128"/>
              </a:rPr>
              <a:t>δηλ</a:t>
            </a:r>
            <a:r>
              <a:rPr lang="el-GR" sz="2400" dirty="0" smtClean="0">
                <a:ea typeface="ＭＳ Ｐゴシック" pitchFamily="34" charset="-128"/>
              </a:rPr>
              <a:t>. ο κάθε χρήστης μετακινείται </a:t>
            </a:r>
            <a:r>
              <a:rPr lang="en-US" sz="2400" b="1" dirty="0" smtClean="0">
                <a:ea typeface="ＭＳ Ｐゴシック" pitchFamily="34" charset="-128"/>
              </a:rPr>
              <a:t>50-150 </a:t>
            </a:r>
            <a:r>
              <a:rPr lang="el-GR" sz="2400" dirty="0" smtClean="0">
                <a:ea typeface="ＭＳ Ｐゴシック" pitchFamily="34" charset="-128"/>
              </a:rPr>
              <a:t>μέτρα στο κτίριο)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r>
              <a:rPr lang="el-GR" sz="2800" b="1" dirty="0" smtClean="0">
                <a:ea typeface="ＭＳ Ｐゴシック" pitchFamily="34" charset="-128"/>
              </a:rPr>
              <a:t>Πλαίσιο</a:t>
            </a:r>
            <a:r>
              <a:rPr lang="en-US" sz="2800" b="1" dirty="0" smtClean="0">
                <a:ea typeface="ＭＳ Ｐゴシック" pitchFamily="34" charset="-128"/>
              </a:rPr>
              <a:t>: </a:t>
            </a:r>
            <a:r>
              <a:rPr lang="en-US" sz="2800" dirty="0" err="1" smtClean="0">
                <a:ea typeface="ＭＳ Ｐゴシック" pitchFamily="34" charset="-128"/>
              </a:rPr>
              <a:t>Airplace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</a:p>
          <a:p>
            <a:pPr>
              <a:buNone/>
            </a:pPr>
            <a:r>
              <a:rPr lang="en-US" sz="2600" dirty="0" smtClean="0">
                <a:ea typeface="ＭＳ Ｐゴシック" pitchFamily="34" charset="-128"/>
              </a:rPr>
              <a:t>	(IEEE MDM’12) – </a:t>
            </a:r>
            <a:r>
              <a:rPr lang="el-GR" sz="2600" dirty="0" smtClean="0">
                <a:ea typeface="ＭＳ Ｐゴシック" pitchFamily="34" charset="-128"/>
              </a:rPr>
              <a:t>ανοικτό λογισμικό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</a:p>
          <a:p>
            <a:endParaRPr lang="en-US" sz="2400" b="1" dirty="0" smtClean="0"/>
          </a:p>
        </p:txBody>
      </p:sp>
      <p:sp>
        <p:nvSpPr>
          <p:cNvPr id="266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l-GR" sz="4000" dirty="0" smtClean="0">
                <a:ea typeface="ＭＳ Ｐゴシック" pitchFamily="34" charset="-128"/>
              </a:rPr>
              <a:t>Δεδομένα </a:t>
            </a:r>
            <a:r>
              <a:rPr lang="en-US" sz="4000" dirty="0" smtClean="0">
                <a:ea typeface="ＭＳ Ｐゴシック" pitchFamily="34" charset="-128"/>
              </a:rPr>
              <a:t>&amp; </a:t>
            </a:r>
            <a:r>
              <a:rPr lang="el-GR" sz="4000" dirty="0" smtClean="0">
                <a:ea typeface="ＭＳ Ｐゴシック" pitchFamily="34" charset="-128"/>
              </a:rPr>
              <a:t>Σενάριο</a:t>
            </a:r>
            <a:endParaRPr lang="en-US" sz="4000" dirty="0" smtClean="0">
              <a:ea typeface="ＭＳ Ｐゴシック" pitchFamily="34" charset="-128"/>
            </a:endParaRPr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6664" y="4725144"/>
            <a:ext cx="2555776" cy="188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6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Content Placeholder 1"/>
          <p:cNvSpPr>
            <a:spLocks noGrp="1"/>
          </p:cNvSpPr>
          <p:nvPr>
            <p:ph idx="1"/>
          </p:nvPr>
        </p:nvSpPr>
        <p:spPr>
          <a:xfrm>
            <a:off x="467543" y="1052513"/>
            <a:ext cx="8208913" cy="4497387"/>
          </a:xfrm>
        </p:spPr>
        <p:txBody>
          <a:bodyPr/>
          <a:lstStyle/>
          <a:p>
            <a:pPr lvl="0">
              <a:defRPr/>
            </a:pPr>
            <a:r>
              <a:rPr lang="el-GR" b="1" dirty="0" smtClean="0">
                <a:ea typeface="ＭＳ Ｐゴシック" pitchFamily="34" charset="-128"/>
              </a:rPr>
              <a:t>Αλγόριθμοι</a:t>
            </a:r>
            <a:endParaRPr lang="en-US" b="1" dirty="0" smtClean="0">
              <a:ea typeface="ＭＳ Ｐゴシック" pitchFamily="34" charset="-128"/>
            </a:endParaRPr>
          </a:p>
          <a:p>
            <a:pPr marL="685800" lvl="1">
              <a:defRPr/>
            </a:pP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Client Side Approach (</a:t>
            </a:r>
            <a:r>
              <a:rPr lang="en-US" altLang="en-US" b="1" dirty="0" smtClean="0">
                <a:solidFill>
                  <a:srgbClr val="007A37"/>
                </a:solidFill>
                <a:ea typeface="MS PGothic" panose="020B0600070205080204" pitchFamily="34" charset="-128"/>
                <a:cs typeface="Arial" charset="0"/>
              </a:rPr>
              <a:t>CSA</a:t>
            </a: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) </a:t>
            </a:r>
            <a:r>
              <a:rPr lang="en-US" altLang="en-US" b="1" dirty="0" smtClean="0">
                <a:solidFill>
                  <a:schemeClr val="accent6"/>
                </a:solidFill>
                <a:ea typeface="MS PGothic" panose="020B0600070205080204" pitchFamily="34" charset="-128"/>
                <a:cs typeface="Arial" charset="0"/>
              </a:rPr>
              <a:t>b: </a:t>
            </a:r>
            <a:r>
              <a:rPr lang="el-GR" altLang="en-US" dirty="0" smtClean="0">
                <a:ea typeface="MS PGothic" panose="020B0600070205080204" pitchFamily="34" charset="-128"/>
                <a:cs typeface="Arial" charset="0"/>
              </a:rPr>
              <a:t>κτίριο </a:t>
            </a:r>
            <a:r>
              <a:rPr lang="en-US" altLang="en-US" b="1" dirty="0" smtClean="0">
                <a:solidFill>
                  <a:schemeClr val="accent6"/>
                </a:solidFill>
                <a:ea typeface="MS PGothic" panose="020B0600070205080204" pitchFamily="34" charset="-128"/>
                <a:cs typeface="Arial" charset="0"/>
              </a:rPr>
              <a:t>f:</a:t>
            </a: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 </a:t>
            </a:r>
            <a:r>
              <a:rPr lang="el-GR" altLang="en-US" dirty="0" smtClean="0">
                <a:ea typeface="MS PGothic" panose="020B0600070205080204" pitchFamily="34" charset="-128"/>
                <a:cs typeface="Arial" charset="0"/>
              </a:rPr>
              <a:t>όροφο</a:t>
            </a:r>
            <a:endParaRPr lang="en-US" altLang="en-US" dirty="0" smtClean="0">
              <a:ea typeface="MS PGothic" panose="020B0600070205080204" pitchFamily="34" charset="-128"/>
              <a:cs typeface="Arial" charset="0"/>
            </a:endParaRPr>
          </a:p>
          <a:p>
            <a:pPr marL="685800" lvl="1">
              <a:defRPr/>
            </a:pPr>
            <a:r>
              <a:rPr lang="en-US" altLang="en-US" b="1" dirty="0" err="1" smtClean="0">
                <a:ea typeface="MS PGothic" panose="020B0600070205080204" pitchFamily="34" charset="-128"/>
                <a:cs typeface="Arial" charset="0"/>
              </a:rPr>
              <a:t>PreLoc</a:t>
            </a:r>
            <a:r>
              <a:rPr lang="en-US" altLang="en-US" b="1" dirty="0" smtClean="0">
                <a:ea typeface="MS PGothic" panose="020B0600070205080204" pitchFamily="34" charset="-128"/>
                <a:cs typeface="Arial" charset="0"/>
              </a:rPr>
              <a:t> (</a:t>
            </a:r>
            <a:r>
              <a:rPr lang="en-US" altLang="en-US" b="1" dirty="0" smtClean="0">
                <a:solidFill>
                  <a:srgbClr val="007A37"/>
                </a:solidFill>
                <a:ea typeface="MS PGothic" panose="020B0600070205080204" pitchFamily="34" charset="-128"/>
                <a:cs typeface="Arial" charset="0"/>
              </a:rPr>
              <a:t>PGS, IDS, RS</a:t>
            </a:r>
            <a:r>
              <a:rPr lang="en-US" altLang="en-US" b="1" dirty="0" smtClean="0">
                <a:ea typeface="MS PGothic" panose="020B0600070205080204" pitchFamily="34" charset="-128"/>
                <a:cs typeface="Arial" charset="0"/>
              </a:rPr>
              <a:t>) </a:t>
            </a:r>
          </a:p>
          <a:p>
            <a:pPr marL="685800" lvl="1">
              <a:defRPr/>
            </a:pP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Server Side Approach (</a:t>
            </a:r>
            <a:r>
              <a:rPr lang="en-US" altLang="en-US" b="1" dirty="0" smtClean="0">
                <a:solidFill>
                  <a:srgbClr val="007A37"/>
                </a:solidFill>
                <a:ea typeface="MS PGothic" panose="020B0600070205080204" pitchFamily="34" charset="-128"/>
                <a:cs typeface="Arial" charset="0"/>
              </a:rPr>
              <a:t>SSA</a:t>
            </a:r>
            <a:r>
              <a:rPr lang="en-US" altLang="en-US" dirty="0" smtClean="0">
                <a:ea typeface="MS PGothic" panose="020B0600070205080204" pitchFamily="34" charset="-128"/>
                <a:cs typeface="Arial" charset="0"/>
              </a:rPr>
              <a:t>)</a:t>
            </a:r>
          </a:p>
          <a:p>
            <a:r>
              <a:rPr lang="el-GR" b="1" dirty="0" smtClean="0">
                <a:ea typeface="ＭＳ Ｐゴシック" pitchFamily="34" charset="-128"/>
              </a:rPr>
              <a:t>Μετρικές</a:t>
            </a:r>
            <a:endParaRPr lang="en-US" b="1" dirty="0" smtClean="0">
              <a:ea typeface="ＭＳ Ｐゴシック" pitchFamily="34" charset="-128"/>
            </a:endParaRPr>
          </a:p>
          <a:p>
            <a:pPr lvl="1"/>
            <a:r>
              <a:rPr lang="el-GR" b="1" dirty="0" smtClean="0">
                <a:ea typeface="ＭＳ Ｐゴシック" pitchFamily="34" charset="-128"/>
              </a:rPr>
              <a:t>Ακρίβεια Σημείου</a:t>
            </a:r>
            <a:r>
              <a:rPr lang="en-US" b="1" dirty="0" smtClean="0">
                <a:ea typeface="ＭＳ Ｐゴシック" pitchFamily="34" charset="-128"/>
              </a:rPr>
              <a:t> (</a:t>
            </a:r>
            <a:r>
              <a:rPr lang="en-US" b="1" dirty="0" err="1" smtClean="0">
                <a:ea typeface="ＭＳ Ｐゴシック" pitchFamily="34" charset="-128"/>
              </a:rPr>
              <a:t>A</a:t>
            </a:r>
            <a:r>
              <a:rPr lang="en-US" b="1" baseline="-25000" dirty="0" err="1" smtClean="0">
                <a:ea typeface="ＭＳ Ｐゴシック" pitchFamily="34" charset="-128"/>
              </a:rPr>
              <a:t>r</a:t>
            </a:r>
            <a:r>
              <a:rPr lang="en-US" b="1" dirty="0" smtClean="0">
                <a:ea typeface="ＭＳ Ｐゴシック" pitchFamily="34" charset="-128"/>
              </a:rPr>
              <a:t>): </a:t>
            </a:r>
            <a:r>
              <a:rPr lang="en-GB" i="1" dirty="0" smtClean="0">
                <a:ea typeface="ＭＳ Ｐゴシック" pitchFamily="34" charset="-128"/>
              </a:rPr>
              <a:t>L</a:t>
            </a:r>
            <a:r>
              <a:rPr lang="en-GB" i="1" baseline="-25000" dirty="0" smtClean="0">
                <a:ea typeface="ＭＳ Ｐゴシック" pitchFamily="34" charset="-128"/>
              </a:rPr>
              <a:t>2</a:t>
            </a:r>
            <a:r>
              <a:rPr lang="en-GB" i="1" dirty="0" smtClean="0">
                <a:ea typeface="ＭＳ Ｐゴシック" pitchFamily="34" charset="-128"/>
              </a:rPr>
              <a:t> </a:t>
            </a:r>
            <a:r>
              <a:rPr lang="el-GR" i="1" dirty="0" smtClean="0">
                <a:ea typeface="ＭＳ Ｐゴシック" pitchFamily="34" charset="-128"/>
              </a:rPr>
              <a:t>απόσταση μεταξύ της </a:t>
            </a:r>
            <a:r>
              <a:rPr lang="el-GR" b="1" i="1" dirty="0" smtClean="0">
                <a:ea typeface="ＭＳ Ｐゴシック" pitchFamily="34" charset="-128"/>
              </a:rPr>
              <a:t>εκτιμημένης</a:t>
            </a:r>
            <a:r>
              <a:rPr lang="el-GR" i="1" dirty="0" smtClean="0">
                <a:ea typeface="ＭＳ Ｐゴシック" pitchFamily="34" charset="-128"/>
              </a:rPr>
              <a:t> </a:t>
            </a:r>
            <a:r>
              <a:rPr lang="en-GB" i="1" dirty="0" smtClean="0">
                <a:ea typeface="ＭＳ Ｐゴシック" pitchFamily="34" charset="-128"/>
              </a:rPr>
              <a:t>(</a:t>
            </a:r>
            <a:r>
              <a:rPr lang="el-GR" b="1" i="1" dirty="0" smtClean="0">
                <a:solidFill>
                  <a:srgbClr val="FF0000"/>
                </a:solidFill>
                <a:ea typeface="ＭＳ Ｐゴシック" pitchFamily="34" charset="-128"/>
              </a:rPr>
              <a:t>λ</a:t>
            </a:r>
            <a:r>
              <a:rPr lang="en-US" b="1" i="1" baseline="30000" dirty="0" smtClean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en-GB" i="1" dirty="0" smtClean="0">
                <a:ea typeface="ＭＳ Ｐゴシック" pitchFamily="34" charset="-128"/>
              </a:rPr>
              <a:t>) </a:t>
            </a:r>
            <a:r>
              <a:rPr lang="el-GR" i="1" dirty="0" smtClean="0">
                <a:ea typeface="ＭＳ Ｐゴシック" pitchFamily="34" charset="-128"/>
              </a:rPr>
              <a:t>και της </a:t>
            </a:r>
            <a:r>
              <a:rPr lang="el-GR" b="1" i="1" dirty="0" smtClean="0">
                <a:ea typeface="ＭＳ Ｐゴシック" pitchFamily="34" charset="-128"/>
              </a:rPr>
              <a:t>πραγματικής</a:t>
            </a:r>
            <a:r>
              <a:rPr lang="en-GB" b="1" i="1" dirty="0" smtClean="0">
                <a:ea typeface="ＭＳ Ｐゴシック" pitchFamily="34" charset="-128"/>
              </a:rPr>
              <a:t> (</a:t>
            </a:r>
            <a:r>
              <a:rPr lang="en-US" b="1" i="1" dirty="0" err="1" smtClean="0">
                <a:solidFill>
                  <a:srgbClr val="FF0000"/>
                </a:solidFill>
                <a:ea typeface="ＭＳ Ｐゴシック" pitchFamily="34" charset="-128"/>
              </a:rPr>
              <a:t>l</a:t>
            </a:r>
            <a:r>
              <a:rPr lang="en-US" b="1" i="1" baseline="30000" dirty="0" err="1" smtClean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en-GB" b="1" i="1" dirty="0" smtClean="0">
                <a:ea typeface="ＭＳ Ｐゴシック" pitchFamily="34" charset="-128"/>
              </a:rPr>
              <a:t>) </a:t>
            </a:r>
            <a:r>
              <a:rPr lang="el-GR" i="1" dirty="0" smtClean="0">
                <a:ea typeface="ＭＳ Ｐゴシック" pitchFamily="34" charset="-128"/>
              </a:rPr>
              <a:t>θέσης του </a:t>
            </a:r>
            <a:r>
              <a:rPr lang="en-GB" b="1" i="1" dirty="0" smtClean="0">
                <a:ea typeface="ＭＳ Ｐゴシック" pitchFamily="34" charset="-128"/>
              </a:rPr>
              <a:t>u (</a:t>
            </a:r>
            <a:r>
              <a:rPr lang="el-GR" b="1" i="1" dirty="0" smtClean="0">
                <a:ea typeface="ＭＳ Ｐゴシック" pitchFamily="34" charset="-128"/>
              </a:rPr>
              <a:t>στο </a:t>
            </a:r>
            <a:r>
              <a:rPr lang="en-GB" b="1" i="1" dirty="0" smtClean="0">
                <a:ea typeface="ＭＳ Ｐゴシック" pitchFamily="34" charset="-128"/>
              </a:rPr>
              <a:t>SSA). </a:t>
            </a:r>
            <a:r>
              <a:rPr lang="el-GR" i="1" dirty="0" err="1" smtClean="0">
                <a:ea typeface="ＭＳ Ｐゴシック" pitchFamily="34" charset="-128"/>
              </a:rPr>
              <a:t>δηλ</a:t>
            </a:r>
            <a:r>
              <a:rPr lang="en-GB" i="1" dirty="0" smtClean="0">
                <a:ea typeface="ＭＳ Ｐゴシック" pitchFamily="34" charset="-128"/>
              </a:rPr>
              <a:t>., ||</a:t>
            </a:r>
            <a:r>
              <a:rPr lang="el-GR" i="1" dirty="0" smtClean="0">
                <a:ea typeface="ＭＳ Ｐゴシック" pitchFamily="34" charset="-128"/>
              </a:rPr>
              <a:t>λ</a:t>
            </a:r>
            <a:r>
              <a:rPr lang="en-US" i="1" baseline="30000" dirty="0" smtClean="0">
                <a:ea typeface="ＭＳ Ｐゴシック" pitchFamily="34" charset="-128"/>
              </a:rPr>
              <a:t>u </a:t>
            </a:r>
            <a:r>
              <a:rPr lang="en-US" i="1" dirty="0" smtClean="0">
                <a:ea typeface="ＭＳ Ｐゴシック" pitchFamily="34" charset="-128"/>
              </a:rPr>
              <a:t>-</a:t>
            </a:r>
            <a:r>
              <a:rPr lang="el-GR" i="1" dirty="0" smtClean="0">
                <a:ea typeface="ＭＳ Ｐゴシック" pitchFamily="34" charset="-128"/>
              </a:rPr>
              <a:t> </a:t>
            </a:r>
            <a:r>
              <a:rPr lang="en-US" i="1" dirty="0" err="1" smtClean="0">
                <a:ea typeface="ＭＳ Ｐゴシック" pitchFamily="34" charset="-128"/>
              </a:rPr>
              <a:t>l</a:t>
            </a:r>
            <a:r>
              <a:rPr lang="en-US" i="1" baseline="30000" dirty="0" err="1" smtClean="0">
                <a:ea typeface="ＭＳ Ｐゴシック" pitchFamily="34" charset="-128"/>
              </a:rPr>
              <a:t>u</a:t>
            </a:r>
            <a:r>
              <a:rPr lang="en-GB" i="1" dirty="0" smtClean="0">
                <a:ea typeface="ＭＳ Ｐゴシック" pitchFamily="34" charset="-128"/>
              </a:rPr>
              <a:t>||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l-GR" b="1" dirty="0" smtClean="0">
                <a:ea typeface="ＭＳ Ｐゴシック" pitchFamily="34" charset="-128"/>
              </a:rPr>
              <a:t>Χρόνος Επεξεργασίας </a:t>
            </a:r>
            <a:r>
              <a:rPr lang="en-US" b="1" dirty="0" smtClean="0">
                <a:ea typeface="ＭＳ Ｐゴシック" pitchFamily="34" charset="-128"/>
              </a:rPr>
              <a:t>(</a:t>
            </a:r>
            <a:r>
              <a:rPr lang="en-US" b="1" dirty="0" err="1" smtClean="0">
                <a:ea typeface="ＭＳ Ｐゴシック" pitchFamily="34" charset="-128"/>
              </a:rPr>
              <a:t>T</a:t>
            </a:r>
            <a:r>
              <a:rPr lang="en-US" b="1" baseline="-25000" dirty="0" err="1" smtClean="0">
                <a:ea typeface="ＭＳ Ｐゴシック" pitchFamily="34" charset="-128"/>
              </a:rPr>
              <a:t>r</a:t>
            </a:r>
            <a:r>
              <a:rPr lang="en-US" b="1" dirty="0" smtClean="0">
                <a:ea typeface="ＭＳ Ｐゴシック" pitchFamily="34" charset="-128"/>
              </a:rPr>
              <a:t>): </a:t>
            </a:r>
            <a:r>
              <a:rPr lang="el-GR" i="1" dirty="0" smtClean="0">
                <a:ea typeface="ＭＳ Ｐゴシック" pitchFamily="34" charset="-128"/>
              </a:rPr>
              <a:t>που χρειάστηκε η συσκευή του </a:t>
            </a:r>
            <a:r>
              <a:rPr lang="en-GB" i="1" dirty="0" smtClean="0">
                <a:ea typeface="ＭＳ Ｐゴシック" pitchFamily="34" charset="-128"/>
              </a:rPr>
              <a:t>u</a:t>
            </a:r>
            <a:r>
              <a:rPr lang="el-GR" i="1" dirty="0" smtClean="0">
                <a:ea typeface="ＭＳ Ｐゴシック" pitchFamily="34" charset="-128"/>
              </a:rPr>
              <a:t> για προσδιορισμό της θέσης του, δεδομένου του αιτήματος </a:t>
            </a:r>
            <a:r>
              <a:rPr lang="en-GB" i="1" dirty="0" smtClean="0">
                <a:ea typeface="ＭＳ Ｐゴシック" pitchFamily="34" charset="-128"/>
              </a:rPr>
              <a:t>r</a:t>
            </a:r>
            <a:r>
              <a:rPr lang="el-GR" i="1" dirty="0" smtClean="0">
                <a:ea typeface="ＭＳ Ｐゴシック" pitchFamily="34" charset="-128"/>
              </a:rPr>
              <a:t>.</a:t>
            </a:r>
            <a:endParaRPr lang="en-GB" i="1" dirty="0" smtClean="0">
              <a:ea typeface="ＭＳ Ｐゴシック" pitchFamily="34" charset="-128"/>
            </a:endParaRPr>
          </a:p>
          <a:p>
            <a:pPr lvl="1">
              <a:buNone/>
            </a:pPr>
            <a:endParaRPr lang="en-GB" i="1" dirty="0" smtClean="0">
              <a:ea typeface="ＭＳ Ｐゴシック" pitchFamily="34" charset="-128"/>
            </a:endParaRPr>
          </a:p>
        </p:txBody>
      </p:sp>
      <p:sp>
        <p:nvSpPr>
          <p:cNvPr id="266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l-GR" sz="4000" dirty="0" smtClean="0">
                <a:ea typeface="ＭＳ Ｐゴシック" pitchFamily="34" charset="-128"/>
              </a:rPr>
              <a:t>Μετρικές Εκτίμησης</a:t>
            </a:r>
            <a:endParaRPr lang="en-US" sz="4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74638"/>
            <a:ext cx="8569325" cy="63341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l-GR" sz="3200" dirty="0" smtClean="0"/>
              <a:t>Τεχνικές</a:t>
            </a:r>
            <a:r>
              <a:rPr lang="en-US" sz="3200" dirty="0" smtClean="0"/>
              <a:t>: </a:t>
            </a:r>
            <a:r>
              <a:rPr lang="el-GR" sz="3200" dirty="0" smtClean="0"/>
              <a:t>Ακρίβεια </a:t>
            </a:r>
            <a:r>
              <a:rPr lang="en-US" sz="3200" dirty="0" smtClean="0"/>
              <a:t>(A)</a:t>
            </a:r>
            <a:endParaRPr lang="el-GR" sz="3200" dirty="0"/>
          </a:p>
        </p:txBody>
      </p:sp>
      <p:pic>
        <p:nvPicPr>
          <p:cNvPr id="1029" name="Picture 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052736"/>
            <a:ext cx="6336704" cy="3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276872"/>
            <a:ext cx="1835696" cy="1261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/>
          <p:cNvSpPr/>
          <p:nvPr/>
        </p:nvSpPr>
        <p:spPr bwMode="auto">
          <a:xfrm>
            <a:off x="5580112" y="1988840"/>
            <a:ext cx="216024" cy="432048"/>
          </a:xfrm>
          <a:prstGeom prst="ellipse">
            <a:avLst/>
          </a:prstGeom>
          <a:noFill/>
          <a:ln w="28575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179512" y="4680966"/>
            <a:ext cx="8784976" cy="14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l-GR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Σχόλια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ＭＳ Ｐゴシック" charset="0"/>
            </a:endParaRPr>
          </a:p>
          <a:p>
            <a:pPr marL="336550" lvl="0" indent="-336550" eaLnBrk="0" hangingPunct="0">
              <a:spcBef>
                <a:spcPct val="20000"/>
              </a:spcBef>
              <a:buFontTx/>
              <a:buChar char="•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CSA: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 </a:t>
            </a:r>
            <a:r>
              <a:rPr lang="el-GR" sz="2000" b="0" kern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καλή ακρίβεια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(</a:t>
            </a:r>
            <a:r>
              <a:rPr kumimoji="0" lang="el-GR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το ΡΧ υπάρχει τοπικά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) – 5</a:t>
            </a:r>
            <a:r>
              <a:rPr kumimoji="0" lang="el-GR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μ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 (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Airplace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)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SSA</a:t>
            </a:r>
            <a:r>
              <a:rPr lang="el-GR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:</a:t>
            </a:r>
            <a:r>
              <a:rPr lang="en-US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 </a:t>
            </a:r>
            <a:r>
              <a:rPr lang="el-GR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ακρίβεια επηρεάζεται σοβαρά από αποσυνδέσεις</a:t>
            </a:r>
            <a:r>
              <a:rPr lang="en-US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 – 17</a:t>
            </a:r>
            <a:r>
              <a:rPr lang="el-GR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μ σε </a:t>
            </a:r>
            <a:r>
              <a:rPr lang="en-US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P=0.25.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 err="1" smtClean="0">
                <a:solidFill>
                  <a:srgbClr val="0000FF"/>
                </a:solidFill>
                <a:latin typeface="+mn-lt"/>
                <a:cs typeface="ＭＳ Ｐゴシック" charset="0"/>
              </a:rPr>
              <a:t>PreLoc</a:t>
            </a:r>
            <a:r>
              <a:rPr lang="en-US" sz="2000" kern="0" dirty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 (PGS, IDS) </a:t>
            </a:r>
            <a:r>
              <a:rPr lang="el-GR" sz="2000" kern="0" dirty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μερικές φορές καλύτερη ακρίβεια και από </a:t>
            </a:r>
            <a:r>
              <a:rPr lang="en-US" sz="2000" kern="0" dirty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CSA!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 err="1" smtClean="0">
                <a:solidFill>
                  <a:srgbClr val="7030A0"/>
                </a:solidFill>
                <a:latin typeface="+mn-lt"/>
                <a:cs typeface="ＭＳ Ｐゴシック" charset="0"/>
              </a:rPr>
              <a:t>PreLoc</a:t>
            </a:r>
            <a:r>
              <a:rPr lang="en-US" sz="2000" kern="0" dirty="0" smtClean="0">
                <a:solidFill>
                  <a:srgbClr val="7030A0"/>
                </a:solidFill>
                <a:latin typeface="+mn-lt"/>
                <a:cs typeface="ＭＳ Ｐゴシック" charset="0"/>
              </a:rPr>
              <a:t> (RS) </a:t>
            </a:r>
            <a:r>
              <a:rPr lang="el-GR" sz="2000" kern="0" dirty="0" smtClean="0">
                <a:solidFill>
                  <a:srgbClr val="7030A0"/>
                </a:solidFill>
                <a:latin typeface="+mn-lt"/>
                <a:cs typeface="ＭＳ Ｐゴシック" charset="0"/>
              </a:rPr>
              <a:t>μεγάλη τυπική απόκλιση εξαιτίας </a:t>
            </a:r>
            <a:r>
              <a:rPr lang="el-GR" sz="2000" kern="0" dirty="0" err="1" smtClean="0">
                <a:solidFill>
                  <a:srgbClr val="7030A0"/>
                </a:solidFill>
                <a:latin typeface="+mn-lt"/>
                <a:cs typeface="ＭＳ Ｐゴシック" charset="0"/>
              </a:rPr>
              <a:t>τυχαιότητας</a:t>
            </a:r>
            <a:endParaRPr lang="en-US" sz="2000" kern="0" dirty="0" smtClean="0">
              <a:solidFill>
                <a:srgbClr val="7030A0"/>
              </a:solidFill>
              <a:latin typeface="+mn-lt"/>
              <a:cs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123728" y="3356992"/>
            <a:ext cx="360040" cy="36004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347864" y="3284984"/>
            <a:ext cx="216024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2627784" y="2204864"/>
            <a:ext cx="288032" cy="1368152"/>
          </a:xfrm>
          <a:prstGeom prst="ellipse">
            <a:avLst/>
          </a:prstGeom>
          <a:noFill/>
          <a:ln w="28575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4211960" y="3284984"/>
            <a:ext cx="288032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5148064" y="3284984"/>
            <a:ext cx="288032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2" name="Object 11"/>
          <p:cNvGraphicFramePr>
            <a:graphicFrameLocks noChangeAspect="1"/>
          </p:cNvGraphicFramePr>
          <p:nvPr/>
        </p:nvGraphicFramePr>
        <p:xfrm>
          <a:off x="467544" y="1052736"/>
          <a:ext cx="6473796" cy="3960440"/>
        </p:xfrm>
        <a:graphic>
          <a:graphicData uri="http://schemas.openxmlformats.org/presentationml/2006/ole">
            <p:oleObj spid="_x0000_s168992" name="Image" r:id="rId4" imgW="8078328" imgH="6049219" progId="">
              <p:embed/>
            </p:oleObj>
          </a:graphicData>
        </a:graphic>
      </p:graphicFrame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74638"/>
            <a:ext cx="8569325" cy="6334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l-GR" sz="4000" dirty="0" smtClean="0"/>
              <a:t>Τεχνικές</a:t>
            </a:r>
            <a:r>
              <a:rPr lang="en-US" sz="4000" dirty="0" smtClean="0"/>
              <a:t>: </a:t>
            </a:r>
            <a:r>
              <a:rPr lang="el-GR" sz="4000" dirty="0" smtClean="0"/>
              <a:t>Χρόνος </a:t>
            </a:r>
            <a:r>
              <a:rPr lang="en-US" sz="4000" dirty="0" smtClean="0"/>
              <a:t>(T)</a:t>
            </a:r>
            <a:endParaRPr lang="el-GR" sz="4000" dirty="0"/>
          </a:p>
        </p:txBody>
      </p:sp>
      <p:pic>
        <p:nvPicPr>
          <p:cNvPr id="1030" name="Picture 1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240" y="2276872"/>
            <a:ext cx="1835696" cy="1261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179512" y="4653136"/>
            <a:ext cx="8856984" cy="14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l-GR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Σχόλια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ＭＳ Ｐゴシック" charset="0"/>
            </a:endParaRP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CSA(b):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 </a:t>
            </a:r>
            <a:r>
              <a:rPr lang="el-GR" sz="2000" b="0" kern="0" dirty="0" smtClean="0">
                <a:solidFill>
                  <a:srgbClr val="FF0000"/>
                </a:solidFill>
                <a:latin typeface="+mn-lt"/>
                <a:cs typeface="ＭＳ Ｐゴシック" charset="0"/>
              </a:rPr>
              <a:t>χειρότερος χρόνος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 1911ms (</a:t>
            </a:r>
            <a:r>
              <a:rPr kumimoji="0" lang="el-GR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συγκρίνει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V</a:t>
            </a:r>
            <a:r>
              <a:rPr kumimoji="0" lang="en-US" sz="20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 </a:t>
            </a:r>
            <a:r>
              <a:rPr kumimoji="0" lang="el-GR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με όλο το ΡΧ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ＭＳ Ｐゴシック" charset="0"/>
              </a:rPr>
              <a:t>)</a:t>
            </a:r>
          </a:p>
          <a:p>
            <a:pPr marL="336550" indent="-336550" eaLnBrk="0" hangingPunct="0">
              <a:spcBef>
                <a:spcPct val="20000"/>
              </a:spcBef>
              <a:buFontTx/>
              <a:buChar char="•"/>
            </a:pPr>
            <a:r>
              <a:rPr lang="en-US" sz="2000" b="0" kern="0" dirty="0" smtClean="0">
                <a:solidFill>
                  <a:srgbClr val="FF0000"/>
                </a:solidFill>
                <a:cs typeface="ＭＳ Ｐゴシック" charset="0"/>
              </a:rPr>
              <a:t>CSA(f): </a:t>
            </a:r>
            <a:r>
              <a:rPr lang="el-GR" sz="2000" b="0" kern="0" dirty="0" smtClean="0">
                <a:solidFill>
                  <a:srgbClr val="FF0000"/>
                </a:solidFill>
                <a:cs typeface="ＭＳ Ｐゴシック" charset="0"/>
              </a:rPr>
              <a:t>άσχημος χρόνος </a:t>
            </a:r>
            <a:r>
              <a:rPr lang="en-US" sz="2000" b="0" kern="0" dirty="0" smtClean="0">
                <a:solidFill>
                  <a:srgbClr val="FF0000"/>
                </a:solidFill>
                <a:cs typeface="ＭＳ Ｐゴシック" charset="0"/>
              </a:rPr>
              <a:t>520ms (</a:t>
            </a:r>
            <a:r>
              <a:rPr lang="el-GR" sz="2000" b="0" kern="0" dirty="0" smtClean="0">
                <a:solidFill>
                  <a:srgbClr val="FF0000"/>
                </a:solidFill>
                <a:cs typeface="ＭＳ Ｐゴシック" charset="0"/>
              </a:rPr>
              <a:t>ο ψ-άξονας είναι λογαριθμικός</a:t>
            </a:r>
            <a:r>
              <a:rPr lang="en-US" sz="2000" b="0" kern="0" dirty="0" smtClean="0">
                <a:solidFill>
                  <a:srgbClr val="FF0000"/>
                </a:solidFill>
                <a:cs typeface="ＭＳ Ｐゴシック" charset="0"/>
              </a:rPr>
              <a:t>!)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SSA </a:t>
            </a:r>
            <a:r>
              <a:rPr lang="el-GR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καλύτερος χρόνος</a:t>
            </a:r>
            <a:r>
              <a:rPr lang="en-US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 2.6ms </a:t>
            </a:r>
            <a:r>
              <a:rPr lang="el-GR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αλλά ανακριβής σε αποσυνδέσεις</a:t>
            </a:r>
            <a:r>
              <a:rPr lang="en-US" sz="2000" b="0" kern="0" dirty="0" smtClean="0">
                <a:solidFill>
                  <a:srgbClr val="007A37"/>
                </a:solidFill>
                <a:latin typeface="+mn-lt"/>
                <a:cs typeface="ＭＳ Ｐゴシック" charset="0"/>
              </a:rPr>
              <a:t> P&lt;1</a:t>
            </a:r>
          </a:p>
          <a:p>
            <a:pPr marL="336550" marR="0" lvl="0" indent="-3365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2000" kern="0" dirty="0" err="1" smtClean="0">
                <a:solidFill>
                  <a:srgbClr val="0000FF"/>
                </a:solidFill>
                <a:latin typeface="+mn-lt"/>
                <a:cs typeface="ＭＳ Ｐゴシック" charset="0"/>
              </a:rPr>
              <a:t>PreLoc</a:t>
            </a:r>
            <a:r>
              <a:rPr lang="en-US" sz="2000" kern="0" dirty="0" smtClean="0">
                <a:solidFill>
                  <a:srgbClr val="0000FF"/>
                </a:solidFill>
                <a:latin typeface="+mn-lt"/>
                <a:cs typeface="ＭＳ Ｐゴシック" charset="0"/>
              </a:rPr>
              <a:t> (PGS, IDS) 274, 230ms!!</a:t>
            </a:r>
          </a:p>
        </p:txBody>
      </p:sp>
      <p:sp>
        <p:nvSpPr>
          <p:cNvPr id="38" name="Oval 37"/>
          <p:cNvSpPr/>
          <p:nvPr/>
        </p:nvSpPr>
        <p:spPr bwMode="auto">
          <a:xfrm>
            <a:off x="2483768" y="1772816"/>
            <a:ext cx="432048" cy="129614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796136" y="3861048"/>
            <a:ext cx="216024" cy="432048"/>
          </a:xfrm>
          <a:prstGeom prst="ellipse">
            <a:avLst/>
          </a:prstGeom>
          <a:noFill/>
          <a:ln w="28575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4248" y="124139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(BFR Partitions)</a:t>
            </a:r>
            <a:endParaRPr lang="en-US" sz="1600" b="0" dirty="0"/>
          </a:p>
        </p:txBody>
      </p:sp>
      <p:sp>
        <p:nvSpPr>
          <p:cNvPr id="11" name="Oval 10"/>
          <p:cNvSpPr/>
          <p:nvPr/>
        </p:nvSpPr>
        <p:spPr bwMode="auto">
          <a:xfrm>
            <a:off x="4427984" y="3068960"/>
            <a:ext cx="432048" cy="504056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6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l-GR" dirty="0"/>
              <a:t>Περίληψη Παρουσίασης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847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defRPr/>
            </a:pPr>
            <a:r>
              <a:rPr lang="el-GR" sz="4000" dirty="0">
                <a:solidFill>
                  <a:schemeClr val="bg1">
                    <a:lumMod val="50000"/>
                  </a:schemeClr>
                </a:solidFill>
              </a:rPr>
              <a:t>Εισαγωγή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l-GR" sz="4000" dirty="0">
                <a:solidFill>
                  <a:schemeClr val="bg1">
                    <a:lumMod val="50000"/>
                  </a:schemeClr>
                </a:solidFill>
              </a:rPr>
              <a:t>Διατύπωση Προβλήματος</a:t>
            </a:r>
            <a:r>
              <a:rPr lang="en-US" sz="4000" dirty="0">
                <a:solidFill>
                  <a:schemeClr val="bg2"/>
                </a:solidFill>
              </a:rPr>
              <a:t> </a:t>
            </a:r>
          </a:p>
          <a:p>
            <a:pPr marL="514350" indent="-514350">
              <a:defRPr/>
            </a:pPr>
            <a:r>
              <a:rPr lang="el-GR" sz="4000" dirty="0">
                <a:solidFill>
                  <a:schemeClr val="bg1">
                    <a:lumMod val="50000"/>
                  </a:schemeClr>
                </a:solidFill>
              </a:rPr>
              <a:t>Το πλαίσιο </a:t>
            </a:r>
            <a:r>
              <a:rPr lang="en-US" sz="4000" dirty="0" err="1">
                <a:solidFill>
                  <a:schemeClr val="bg1">
                    <a:lumMod val="50000"/>
                  </a:schemeClr>
                </a:solidFill>
              </a:rPr>
              <a:t>PreLoc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514350">
              <a:defRPr/>
            </a:pPr>
            <a:r>
              <a:rPr lang="el-GR" sz="3600" i="1" dirty="0">
                <a:solidFill>
                  <a:schemeClr val="bg1">
                    <a:lumMod val="50000"/>
                  </a:schemeClr>
                </a:solidFill>
              </a:rPr>
              <a:t>Βήμα </a:t>
            </a:r>
            <a:r>
              <a:rPr lang="el-GR" sz="3600" i="1" dirty="0" smtClean="0">
                <a:solidFill>
                  <a:schemeClr val="bg1">
                    <a:lumMod val="50000"/>
                  </a:schemeClr>
                </a:solidFill>
              </a:rPr>
              <a:t>Συσταδοποιήσης</a:t>
            </a:r>
            <a:endParaRPr lang="el-GR" sz="3600" i="1" dirty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514350">
              <a:defRPr/>
            </a:pPr>
            <a:r>
              <a:rPr lang="el-GR" sz="3600" i="1" dirty="0">
                <a:solidFill>
                  <a:schemeClr val="bg1">
                    <a:lumMod val="50000"/>
                  </a:schemeClr>
                </a:solidFill>
              </a:rPr>
              <a:t>Βήμα Επιλογής</a:t>
            </a:r>
          </a:p>
          <a:p>
            <a:pPr marL="914400" lvl="1" indent="-514350">
              <a:defRPr/>
            </a:pPr>
            <a:r>
              <a:rPr lang="el-GR" sz="3600" i="1" dirty="0">
                <a:solidFill>
                  <a:schemeClr val="bg1">
                    <a:lumMod val="50000"/>
                  </a:schemeClr>
                </a:solidFill>
              </a:rPr>
              <a:t>Βήμα Προσδιορισμού Θέσης</a:t>
            </a:r>
          </a:p>
          <a:p>
            <a:pPr marL="514350" indent="-514350">
              <a:defRPr/>
            </a:pPr>
            <a:r>
              <a:rPr lang="el-GR" sz="4000" dirty="0">
                <a:solidFill>
                  <a:schemeClr val="bg1">
                    <a:lumMod val="50000"/>
                  </a:schemeClr>
                </a:solidFill>
              </a:rPr>
              <a:t>Πειραματική </a:t>
            </a:r>
            <a:r>
              <a:rPr lang="el-GR" sz="4000" dirty="0" smtClean="0">
                <a:solidFill>
                  <a:schemeClr val="bg1">
                    <a:lumMod val="50000"/>
                  </a:schemeClr>
                </a:solidFill>
              </a:rPr>
              <a:t>Αποτίμηση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defRPr/>
            </a:pPr>
            <a:r>
              <a:rPr lang="el-GR" sz="4000" dirty="0">
                <a:solidFill>
                  <a:srgbClr val="FF0000"/>
                </a:solidFill>
              </a:rPr>
              <a:t>Συμπεράσματα </a:t>
            </a:r>
            <a:r>
              <a:rPr lang="en-US" sz="4000" dirty="0">
                <a:solidFill>
                  <a:srgbClr val="FF0000"/>
                </a:solidFill>
              </a:rPr>
              <a:t>&amp; </a:t>
            </a:r>
            <a:r>
              <a:rPr lang="el-GR" sz="4000" dirty="0">
                <a:solidFill>
                  <a:srgbClr val="FF0000"/>
                </a:solidFill>
              </a:rPr>
              <a:t>Μελλοντικές Κατευθύνσεις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Content Placeholder 1"/>
          <p:cNvSpPr>
            <a:spLocks noGrp="1"/>
          </p:cNvSpPr>
          <p:nvPr>
            <p:ph idx="1"/>
          </p:nvPr>
        </p:nvSpPr>
        <p:spPr>
          <a:xfrm>
            <a:off x="467543" y="1052513"/>
            <a:ext cx="8208913" cy="5472831"/>
          </a:xfrm>
        </p:spPr>
        <p:txBody>
          <a:bodyPr>
            <a:normAutofit lnSpcReduction="10000"/>
          </a:bodyPr>
          <a:lstStyle/>
          <a:p>
            <a:r>
              <a:rPr lang="en-US" sz="2800" dirty="0" err="1" smtClean="0">
                <a:ea typeface="ＭＳ Ｐゴシック" pitchFamily="34" charset="-128"/>
              </a:rPr>
              <a:t>PreLoc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  <a:r>
              <a:rPr lang="el-GR" sz="2800" dirty="0" smtClean="0">
                <a:ea typeface="ＭＳ Ｐゴシック" pitchFamily="34" charset="-128"/>
              </a:rPr>
              <a:t>είναι ένα </a:t>
            </a:r>
            <a:r>
              <a:rPr lang="el-GR" sz="2800" b="1" dirty="0" smtClean="0">
                <a:ea typeface="ＭＳ Ｐゴシック" pitchFamily="34" charset="-128"/>
              </a:rPr>
              <a:t>νέο πλαίσιο</a:t>
            </a:r>
            <a:r>
              <a:rPr lang="el-GR" sz="2800" dirty="0" smtClean="0">
                <a:ea typeface="ＭＳ Ｐゴシック" pitchFamily="34" charset="-128"/>
              </a:rPr>
              <a:t> για υβριδικό προσδιορισμό θέσης μεταξύ </a:t>
            </a:r>
            <a:r>
              <a:rPr lang="el-GR" sz="2800" b="1" dirty="0" smtClean="0">
                <a:ea typeface="ＭＳ Ｐゴシック" pitchFamily="34" charset="-128"/>
              </a:rPr>
              <a:t>Πελάτη/Εξυπηρετητή</a:t>
            </a:r>
            <a:r>
              <a:rPr lang="en-US" sz="2800" dirty="0" smtClean="0">
                <a:ea typeface="ＭＳ Ｐゴシック" pitchFamily="34" charset="-128"/>
              </a:rPr>
              <a:t> se Wi-Fi </a:t>
            </a:r>
            <a:r>
              <a:rPr lang="el-GR" sz="2800" dirty="0" smtClean="0">
                <a:ea typeface="ＭＳ Ｐゴシック" pitchFamily="34" charset="-128"/>
              </a:rPr>
              <a:t>δίκτυα με διακοπτόμενη συνδεσιμότητα</a:t>
            </a:r>
            <a:r>
              <a:rPr lang="en-US" sz="2800" dirty="0" smtClean="0">
                <a:ea typeface="ＭＳ Ｐゴシック" pitchFamily="34" charset="-128"/>
              </a:rPr>
              <a:t>.</a:t>
            </a:r>
          </a:p>
          <a:p>
            <a:r>
              <a:rPr lang="el-GR" sz="2800" dirty="0" smtClean="0">
                <a:ea typeface="ＭＳ Ｐゴシック" pitchFamily="34" charset="-128"/>
              </a:rPr>
              <a:t>Η </a:t>
            </a:r>
            <a:r>
              <a:rPr lang="el-GR" sz="2800" b="1" dirty="0" smtClean="0">
                <a:ea typeface="ＭＳ Ｐゴシック" pitchFamily="34" charset="-128"/>
              </a:rPr>
              <a:t>πειραματική μας αποτίμηση </a:t>
            </a:r>
            <a:r>
              <a:rPr lang="el-GR" sz="2800" dirty="0" smtClean="0">
                <a:ea typeface="ＭＳ Ｐゴシック" pitchFamily="34" charset="-128"/>
              </a:rPr>
              <a:t>δείχνει ότι </a:t>
            </a:r>
            <a:r>
              <a:rPr lang="el-GR" sz="2800" b="1" dirty="0" smtClean="0">
                <a:ea typeface="ＭＳ Ｐゴシック" pitchFamily="34" charset="-128"/>
              </a:rPr>
              <a:t>τα ιστορικά δεδομένα </a:t>
            </a:r>
            <a:r>
              <a:rPr lang="el-GR" sz="2800" dirty="0" smtClean="0">
                <a:ea typeface="ＭＳ Ｐゴシック" pitchFamily="34" charset="-128"/>
              </a:rPr>
              <a:t>μπορούν να χρησιμοποιηθούν για να </a:t>
            </a:r>
            <a:r>
              <a:rPr lang="el-GR" sz="2800" b="1" dirty="0" smtClean="0">
                <a:ea typeface="ＭＳ Ｐゴシック" pitchFamily="34" charset="-128"/>
              </a:rPr>
              <a:t>προβλεφθούν μελλοντικές μεταβάσεις</a:t>
            </a:r>
            <a:r>
              <a:rPr lang="en-US" sz="2800" dirty="0" smtClean="0">
                <a:ea typeface="ＭＳ Ｐゴシック" pitchFamily="34" charset="-128"/>
              </a:rPr>
              <a:t>.</a:t>
            </a:r>
          </a:p>
          <a:p>
            <a:r>
              <a:rPr lang="el-GR" sz="2800" dirty="0" smtClean="0">
                <a:ea typeface="ＭＳ Ｐゴシック" pitchFamily="34" charset="-128"/>
              </a:rPr>
              <a:t>Μελλοντικές Κατευθύνσεις</a:t>
            </a:r>
            <a:r>
              <a:rPr lang="en-US" sz="2800" dirty="0" smtClean="0">
                <a:ea typeface="ＭＳ Ｐゴシック" pitchFamily="34" charset="-128"/>
              </a:rPr>
              <a:t>:</a:t>
            </a:r>
          </a:p>
          <a:p>
            <a:pPr lvl="1"/>
            <a:r>
              <a:rPr lang="el-GR" sz="2400" dirty="0" smtClean="0">
                <a:ea typeface="ＭＳ Ｐゴシック" pitchFamily="34" charset="-128"/>
              </a:rPr>
              <a:t>Σχεδιασμός </a:t>
            </a:r>
            <a:r>
              <a:rPr lang="el-GR" sz="2400" b="1" dirty="0" smtClean="0">
                <a:ea typeface="ＭＳ Ｐゴシック" pitchFamily="34" charset="-128"/>
              </a:rPr>
              <a:t>εναλλακτικών αλγόριθμων προ-ανάκτησης.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l-GR" sz="2400" b="1" dirty="0" smtClean="0">
                <a:ea typeface="ＭＳ Ｐゴシック" pitchFamily="34" charset="-128"/>
              </a:rPr>
              <a:t>Αναλυτική</a:t>
            </a:r>
            <a:r>
              <a:rPr lang="el-GR" sz="2400" dirty="0" smtClean="0">
                <a:ea typeface="ＭＳ Ｐゴシック" pitchFamily="34" charset="-128"/>
              </a:rPr>
              <a:t> και </a:t>
            </a:r>
            <a:r>
              <a:rPr lang="el-GR" sz="2400" b="1" dirty="0" smtClean="0">
                <a:ea typeface="ＭＳ Ｐゴシック" pitchFamily="34" charset="-128"/>
              </a:rPr>
              <a:t>πειραματική</a:t>
            </a:r>
            <a:r>
              <a:rPr lang="el-GR" sz="2400" dirty="0" smtClean="0">
                <a:ea typeface="ＭＳ Ｐゴシック" pitchFamily="34" charset="-128"/>
              </a:rPr>
              <a:t> μελέτη.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l-GR" sz="2400" dirty="0" smtClean="0">
                <a:ea typeface="ＭＳ Ｐゴシック" pitchFamily="34" charset="-128"/>
              </a:rPr>
              <a:t>Μελέτη θεμάτων </a:t>
            </a:r>
            <a:r>
              <a:rPr lang="el-GR" sz="2400" b="1" dirty="0" smtClean="0">
                <a:ea typeface="ＭＳ Ｐゴシック" pitchFamily="34" charset="-128"/>
              </a:rPr>
              <a:t>Ενσωμάτωσης στο </a:t>
            </a:r>
            <a:r>
              <a:rPr lang="en-US" sz="2400" b="1" dirty="0" smtClean="0">
                <a:ea typeface="ＭＳ Ｐゴシック" pitchFamily="34" charset="-128"/>
              </a:rPr>
              <a:t>Anyplace</a:t>
            </a:r>
            <a:r>
              <a:rPr lang="el-GR" sz="2400" b="1" dirty="0" smtClean="0">
                <a:ea typeface="ＭＳ Ｐゴシック" pitchFamily="34" charset="-128"/>
              </a:rPr>
              <a:t>.</a:t>
            </a:r>
            <a:endParaRPr lang="en-US" sz="2400" b="1" dirty="0" smtClean="0">
              <a:ea typeface="ＭＳ Ｐゴシック" pitchFamily="34" charset="-128"/>
            </a:endParaRPr>
          </a:p>
        </p:txBody>
      </p:sp>
      <p:sp>
        <p:nvSpPr>
          <p:cNvPr id="266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r>
              <a:rPr lang="el-GR" sz="4000" dirty="0" smtClean="0">
                <a:ea typeface="ＭＳ Ｐゴシック" pitchFamily="34" charset="-128"/>
              </a:rPr>
              <a:t>Συμπεράσματα &amp; Μέλλον</a:t>
            </a:r>
            <a:endParaRPr lang="en-US" sz="4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2138" y="549275"/>
            <a:ext cx="7959725" cy="1511300"/>
          </a:xfrm>
          <a:solidFill>
            <a:srgbClr val="FFC000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r>
              <a:rPr lang="el-GR" sz="3200" dirty="0"/>
              <a:t>Προ-ανάκτηση </a:t>
            </a:r>
            <a:r>
              <a:rPr lang="el-GR" sz="3200" dirty="0" err="1"/>
              <a:t>Ραδιοχαρτών</a:t>
            </a:r>
            <a:r>
              <a:rPr lang="el-GR" sz="3200" dirty="0"/>
              <a:t> για Πλοήγηση σε Εσωτερικούς Χώρους επί Δικτύου Wi-Fi Διακοπτόμενης </a:t>
            </a:r>
            <a:r>
              <a:rPr lang="el-GR" sz="3200" dirty="0" err="1"/>
              <a:t>Συνδεσιμότητας</a:t>
            </a:r>
            <a:r>
              <a:rPr lang="en-GB" sz="3200" dirty="0"/>
              <a:t> </a:t>
            </a:r>
            <a:endParaRPr lang="en-US" sz="3200" i="1" dirty="0" smtClean="0">
              <a:solidFill>
                <a:schemeClr val="tx1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40963" name="Rectangle 5"/>
          <p:cNvSpPr>
            <a:spLocks noChangeArrowheads="1"/>
          </p:cNvSpPr>
          <p:nvPr/>
        </p:nvSpPr>
        <p:spPr bwMode="auto">
          <a:xfrm>
            <a:off x="611188" y="2205038"/>
            <a:ext cx="7993062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l-GR" sz="2000" b="0" dirty="0" smtClean="0">
                <a:solidFill>
                  <a:schemeClr val="tx1"/>
                </a:solidFill>
              </a:rPr>
              <a:t>Ανδρέας </a:t>
            </a:r>
            <a:r>
              <a:rPr lang="el-GR" sz="2000" b="0" dirty="0" err="1" smtClean="0">
                <a:solidFill>
                  <a:schemeClr val="tx1"/>
                </a:solidFill>
              </a:rPr>
              <a:t>Κωνσταντινίδης</a:t>
            </a:r>
            <a:r>
              <a:rPr lang="el-GR" sz="2000" b="0" baseline="30000" dirty="0" err="1" smtClean="0">
                <a:solidFill>
                  <a:schemeClr val="tx1"/>
                </a:solidFill>
              </a:rPr>
              <a:t>∗</a:t>
            </a:r>
            <a:r>
              <a:rPr lang="el-GR" sz="2000" b="0" dirty="0" smtClean="0">
                <a:solidFill>
                  <a:schemeClr val="tx1"/>
                </a:solidFill>
              </a:rPr>
              <a:t>, Γιώργος </a:t>
            </a:r>
            <a:r>
              <a:rPr lang="el-GR" sz="2000" b="0" dirty="0" err="1" smtClean="0">
                <a:solidFill>
                  <a:schemeClr val="tx1"/>
                </a:solidFill>
              </a:rPr>
              <a:t>Νικολαΐδης</a:t>
            </a:r>
            <a:r>
              <a:rPr lang="el-GR" sz="2000" b="0" baseline="30000" dirty="0" err="1" smtClean="0">
                <a:solidFill>
                  <a:schemeClr val="tx1"/>
                </a:solidFill>
              </a:rPr>
              <a:t>∗</a:t>
            </a:r>
            <a:r>
              <a:rPr lang="el-GR" sz="2000" b="0" dirty="0" smtClean="0">
                <a:solidFill>
                  <a:schemeClr val="tx1"/>
                </a:solidFill>
              </a:rPr>
              <a:t>, Γεώργιος </a:t>
            </a:r>
            <a:r>
              <a:rPr lang="el-GR" sz="2000" b="0" dirty="0" err="1" smtClean="0">
                <a:solidFill>
                  <a:schemeClr val="tx1"/>
                </a:solidFill>
              </a:rPr>
              <a:t>Χατζημηλιούδης</a:t>
            </a:r>
            <a:r>
              <a:rPr lang="el-GR" sz="2000" b="0" baseline="30000" dirty="0" err="1" smtClean="0">
                <a:solidFill>
                  <a:schemeClr val="tx1"/>
                </a:solidFill>
              </a:rPr>
              <a:t>∗</a:t>
            </a:r>
            <a:r>
              <a:rPr lang="el-GR" sz="2000" b="0" dirty="0" smtClean="0">
                <a:solidFill>
                  <a:schemeClr val="tx1"/>
                </a:solidFill>
              </a:rPr>
              <a:t>, Γιάννης Ευαγόρου</a:t>
            </a:r>
            <a:r>
              <a:rPr lang="el-GR" sz="2000" b="0" baseline="30000" dirty="0" smtClean="0">
                <a:solidFill>
                  <a:schemeClr val="tx1"/>
                </a:solidFill>
              </a:rPr>
              <a:t>‡</a:t>
            </a:r>
            <a:r>
              <a:rPr lang="el-GR" sz="2000" b="0" dirty="0" smtClean="0">
                <a:solidFill>
                  <a:schemeClr val="tx1"/>
                </a:solidFill>
              </a:rPr>
              <a:t>, </a:t>
            </a:r>
          </a:p>
          <a:p>
            <a:pPr algn="ctr">
              <a:spcBef>
                <a:spcPct val="20000"/>
              </a:spcBef>
            </a:pPr>
            <a:r>
              <a:rPr lang="el-GR" sz="2000" dirty="0" smtClean="0">
                <a:solidFill>
                  <a:schemeClr val="tx1"/>
                </a:solidFill>
              </a:rPr>
              <a:t>Δημήτρης </a:t>
            </a:r>
            <a:r>
              <a:rPr lang="el-GR" sz="2000" dirty="0" err="1" smtClean="0">
                <a:solidFill>
                  <a:schemeClr val="tx1"/>
                </a:solidFill>
              </a:rPr>
              <a:t>Ζεϊναλιπούρ</a:t>
            </a:r>
            <a:r>
              <a:rPr lang="el-GR" sz="2000" b="0" baseline="30000" dirty="0" err="1" smtClean="0">
                <a:solidFill>
                  <a:schemeClr val="tx1"/>
                </a:solidFill>
              </a:rPr>
              <a:t>∗</a:t>
            </a:r>
            <a:r>
              <a:rPr lang="el-GR" sz="2000" b="0" dirty="0" smtClean="0">
                <a:solidFill>
                  <a:schemeClr val="tx1"/>
                </a:solidFill>
              </a:rPr>
              <a:t> και Πάνος Κ. Χρυσάνθης </a:t>
            </a:r>
            <a:r>
              <a:rPr lang="el-GR" sz="2000" b="0" baseline="30000" dirty="0" smtClean="0">
                <a:solidFill>
                  <a:schemeClr val="tx1"/>
                </a:solidFill>
              </a:rPr>
              <a:t>§</a:t>
            </a:r>
          </a:p>
          <a:p>
            <a:pPr algn="ctr">
              <a:spcBef>
                <a:spcPct val="20000"/>
              </a:spcBef>
            </a:pPr>
            <a:endParaRPr lang="en-US" sz="500" b="0" dirty="0" smtClean="0">
              <a:solidFill>
                <a:schemeClr val="tx1"/>
              </a:solidFill>
            </a:endParaRPr>
          </a:p>
          <a:p>
            <a:pPr algn="ctr"/>
            <a:r>
              <a:rPr lang="el-GR" dirty="0" smtClean="0">
                <a:solidFill>
                  <a:srgbClr val="FF0000"/>
                </a:solidFill>
              </a:rPr>
              <a:t>Σας ευχαριστώ!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l-GR" dirty="0" smtClean="0">
                <a:solidFill>
                  <a:srgbClr val="FF0000"/>
                </a:solidFill>
              </a:rPr>
              <a:t>Ερωτήσεις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pPr algn="ctr"/>
            <a:r>
              <a:rPr lang="el-GR" sz="2000" dirty="0" smtClean="0">
                <a:solidFill>
                  <a:schemeClr val="tx1"/>
                </a:solidFill>
              </a:rPr>
              <a:t>Επικοινωνία</a:t>
            </a:r>
            <a:r>
              <a:rPr lang="en-US" sz="2000" dirty="0" smtClean="0">
                <a:solidFill>
                  <a:schemeClr val="tx1"/>
                </a:solidFill>
              </a:rPr>
              <a:t>: dzeina@cs.ucy.ac.cy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684213" y="5888781"/>
            <a:ext cx="7777162" cy="707886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000" b="0" dirty="0" smtClean="0">
                <a:solidFill>
                  <a:schemeClr val="tx1"/>
                </a:solidFill>
              </a:rPr>
              <a:t>13</a:t>
            </a:r>
            <a:r>
              <a:rPr lang="el-GR" sz="2000" b="0" baseline="30000" dirty="0" smtClean="0">
                <a:solidFill>
                  <a:schemeClr val="tx1"/>
                </a:solidFill>
              </a:rPr>
              <a:t>ο</a:t>
            </a:r>
            <a:r>
              <a:rPr lang="el-GR" sz="2000" b="0" dirty="0" smtClean="0">
                <a:solidFill>
                  <a:schemeClr val="tx1"/>
                </a:solidFill>
              </a:rPr>
              <a:t> Ελληνικό Συμπόσιο Διαχείρισης Δεδομένων, Οικονομικό Πανεπιστήμιο Αθηνών, 30-31 Ιουλίου 2015. </a:t>
            </a:r>
            <a:endParaRPr lang="en-GB" sz="2000" b="0" dirty="0">
              <a:solidFill>
                <a:schemeClr val="tx1"/>
              </a:solidFill>
            </a:endParaRPr>
          </a:p>
        </p:txBody>
      </p:sp>
      <p:pic>
        <p:nvPicPr>
          <p:cNvPr id="40965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8" y="4725144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4796581"/>
            <a:ext cx="2555875" cy="90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275" y="4941044"/>
            <a:ext cx="2881313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l-GR" dirty="0" smtClean="0"/>
              <a:t>Σύγχρονη </a:t>
            </a:r>
            <a:r>
              <a:rPr lang="el-GR" dirty="0" err="1" smtClean="0"/>
              <a:t>Γεωτοποθέτηση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288" y="1125538"/>
            <a:ext cx="8280400" cy="5073650"/>
          </a:xfrm>
        </p:spPr>
        <p:txBody>
          <a:bodyPr/>
          <a:lstStyle/>
          <a:p>
            <a:r>
              <a:rPr lang="en-US" sz="2400" b="1" i="1" dirty="0" smtClean="0">
                <a:solidFill>
                  <a:schemeClr val="accent2"/>
                </a:solidFill>
                <a:ea typeface="ＭＳ Ｐゴシック" pitchFamily="34" charset="-128"/>
              </a:rPr>
              <a:t>Internet-based Indoor Navigation (IIN)</a:t>
            </a:r>
            <a:r>
              <a:rPr lang="el-GR" sz="2400" b="1" i="1" dirty="0" smtClean="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l-GR" sz="2400" b="1" dirty="0" smtClean="0">
                <a:solidFill>
                  <a:schemeClr val="accent6"/>
                </a:solidFill>
                <a:ea typeface="ＭＳ Ｐゴシック" pitchFamily="34" charset="-128"/>
              </a:rPr>
              <a:t>Υπηρεσίες</a:t>
            </a:r>
            <a:r>
              <a:rPr lang="en-US" sz="2400" dirty="0" smtClean="0">
                <a:ea typeface="ＭＳ Ｐゴシック" pitchFamily="34" charset="-128"/>
              </a:rPr>
              <a:t>: </a:t>
            </a:r>
            <a:r>
              <a:rPr lang="el-GR" sz="2400" dirty="0" smtClean="0">
                <a:ea typeface="ＭＳ Ｐゴシック" pitchFamily="34" charset="-128"/>
              </a:rPr>
              <a:t>οργανώνουν σε </a:t>
            </a:r>
            <a:r>
              <a:rPr lang="el-GR" sz="2400" b="1" dirty="0" smtClean="0">
                <a:ea typeface="ＭＳ Ｐゴシック" pitchFamily="34" charset="-128"/>
              </a:rPr>
              <a:t>βάσεις </a:t>
            </a:r>
            <a:r>
              <a:rPr lang="el-GR" sz="2400" dirty="0" smtClean="0">
                <a:ea typeface="ＭＳ Ｐゴシック" pitchFamily="34" charset="-128"/>
              </a:rPr>
              <a:t>σήματα προερχόμενα από </a:t>
            </a:r>
            <a:r>
              <a:rPr lang="el-GR" sz="2400" b="1" dirty="0" smtClean="0">
                <a:ea typeface="ＭＳ Ｐゴシック" pitchFamily="34" charset="-128"/>
              </a:rPr>
              <a:t>έξυπνες συσκευές</a:t>
            </a:r>
            <a:r>
              <a:rPr lang="el-GR" sz="2400" dirty="0" smtClean="0">
                <a:ea typeface="ＭＳ Ｐゴシック" pitchFamily="34" charset="-128"/>
              </a:rPr>
              <a:t> για σκοπούς γεωτοποθέτησης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  <a:endParaRPr lang="en-US" sz="2400" b="1" dirty="0" smtClean="0">
              <a:ea typeface="ＭＳ Ｐゴシック" pitchFamily="34" charset="-128"/>
            </a:endParaRPr>
          </a:p>
          <a:p>
            <a:r>
              <a:rPr lang="el-GR" sz="2400" b="1" dirty="0" smtClean="0">
                <a:ea typeface="ＭＳ Ｐゴシック" pitchFamily="34" charset="-128"/>
              </a:rPr>
              <a:t>Τεχνολογίες</a:t>
            </a:r>
            <a:r>
              <a:rPr lang="en-US" sz="2400" b="1" dirty="0" smtClean="0">
                <a:ea typeface="ＭＳ Ｐゴシック" pitchFamily="34" charset="-128"/>
              </a:rPr>
              <a:t>:</a:t>
            </a:r>
          </a:p>
        </p:txBody>
      </p:sp>
      <p:sp>
        <p:nvSpPr>
          <p:cNvPr id="13" name="Content Placeholder 6"/>
          <p:cNvSpPr txBox="1">
            <a:spLocks/>
          </p:cNvSpPr>
          <p:nvPr/>
        </p:nvSpPr>
        <p:spPr bwMode="auto">
          <a:xfrm>
            <a:off x="251520" y="2609751"/>
            <a:ext cx="4465638" cy="341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l-GR" sz="200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Σημεία πρόσβασης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Wi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-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Fi, </a:t>
            </a:r>
            <a:r>
              <a:rPr lang="el-GR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κ</a:t>
            </a:r>
            <a:r>
              <a:rPr lang="el-GR" sz="200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εραίες κινητής τηλεφωνίας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, </a:t>
            </a:r>
            <a:r>
              <a:rPr lang="el-GR" sz="200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άλλες σταθερές κεραίες.</a:t>
            </a:r>
            <a:endParaRPr lang="en-US" sz="2000" kern="0" dirty="0">
              <a:solidFill>
                <a:schemeClr val="tx1"/>
              </a:solidFill>
              <a:latin typeface="+mn-lt"/>
              <a:ea typeface="ＭＳ Ｐゴシック" charset="0"/>
              <a:cs typeface="Arial" charset="0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l-GR" sz="200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Δεδομένα </a:t>
            </a:r>
            <a:r>
              <a:rPr lang="en-US" sz="200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IMU </a:t>
            </a:r>
            <a:r>
              <a:rPr lang="en-US" sz="2000" b="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(</a:t>
            </a:r>
            <a:r>
              <a:rPr lang="el-GR" sz="2000" b="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Γυροσκόπιο</a:t>
            </a:r>
            <a:r>
              <a:rPr lang="en-US" sz="2000" b="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, </a:t>
            </a:r>
            <a:r>
              <a:rPr lang="el-GR" sz="2000" b="0" kern="0" dirty="0" err="1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Επιταχυνσιόμετρο</a:t>
            </a:r>
            <a:r>
              <a:rPr lang="en-US" sz="2000" b="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, </a:t>
            </a:r>
            <a:r>
              <a:rPr lang="el-GR" sz="2000" b="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Ψηφιακή πυξίδα</a:t>
            </a:r>
            <a:r>
              <a:rPr lang="en-US" sz="2000" b="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)</a:t>
            </a:r>
            <a:endParaRPr lang="en-US" sz="2000" b="0" kern="0" dirty="0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l-GR" sz="200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Αισθητήρες Μαγνητικού Πεδίου</a:t>
            </a:r>
            <a:endParaRPr lang="en-US" sz="2000" kern="0" dirty="0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000" b="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BLE beacons, </a:t>
            </a:r>
            <a:r>
              <a:rPr lang="en-US" sz="2000" b="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RFID </a:t>
            </a:r>
            <a:r>
              <a:rPr lang="en-US" sz="2000" b="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Active &amp; Passive tags</a:t>
            </a:r>
            <a:endParaRPr lang="en-US" sz="2000" b="0" kern="0" dirty="0">
              <a:solidFill>
                <a:schemeClr val="tx1"/>
              </a:solidFill>
              <a:latin typeface="+mn-lt"/>
              <a:ea typeface="ＭＳ Ｐゴシック" charset="0"/>
              <a:cs typeface="Arial" charset="0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l-GR" sz="200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Ήχος</a:t>
            </a:r>
            <a:r>
              <a:rPr lang="en-US" sz="2000" b="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 (</a:t>
            </a:r>
            <a:r>
              <a:rPr lang="el-GR" sz="2000" b="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Μικρόφωνο</a:t>
            </a:r>
            <a:r>
              <a:rPr lang="en-US" sz="2000" b="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)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, </a:t>
            </a:r>
            <a:r>
              <a:rPr lang="el-GR" sz="2000" kern="0" dirty="0" smtClean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Φως</a:t>
            </a:r>
            <a:r>
              <a:rPr lang="en-US" sz="2000" b="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 (</a:t>
            </a:r>
            <a:r>
              <a:rPr lang="el-GR" sz="2000" b="0" kern="0" dirty="0" err="1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Αισθητήρας</a:t>
            </a:r>
            <a:r>
              <a:rPr lang="el-GR" sz="2000" b="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 φωτεινότητας</a:t>
            </a:r>
            <a:r>
              <a:rPr lang="en-US" sz="2000" b="0" kern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)</a:t>
            </a:r>
            <a:r>
              <a:rPr lang="en-US" sz="2000" b="0" kern="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,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ＭＳ Ｐゴシック" charset="0"/>
                <a:cs typeface="Arial" charset="0"/>
              </a:rPr>
              <a:t> …</a:t>
            </a:r>
            <a:endParaRPr lang="en-US" sz="2000" b="0" kern="0" dirty="0">
              <a:solidFill>
                <a:schemeClr val="tx1"/>
              </a:solidFill>
              <a:latin typeface="+mn-lt"/>
              <a:ea typeface="ＭＳ Ｐゴシック" charset="0"/>
              <a:cs typeface="Arial" charset="0"/>
            </a:endParaRPr>
          </a:p>
        </p:txBody>
      </p:sp>
      <p:pic>
        <p:nvPicPr>
          <p:cNvPr id="15" name="Picture 7" descr="blog_ibeaco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325" y="3716486"/>
            <a:ext cx="13970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596188" y="3716486"/>
            <a:ext cx="1368425" cy="1395412"/>
            <a:chOff x="-2263873" y="77499"/>
            <a:chExt cx="13599208" cy="71100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/>
            </a:blip>
            <a:srcRect/>
            <a:stretch/>
          </p:blipFill>
          <p:spPr>
            <a:xfrm>
              <a:off x="771793" y="311861"/>
              <a:ext cx="7583749" cy="68756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229" name="Picture 9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8670778">
              <a:off x="8815596" y="77499"/>
              <a:ext cx="2281987" cy="18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0" name="Picture 10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671087">
              <a:off x="-2200570" y="415106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1" name="Picture 11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9128541">
              <a:off x="9053346" y="5234693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2" name="Picture 12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1110026">
              <a:off x="-2263873" y="4697416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3413" y="5229373"/>
            <a:ext cx="4521200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 descr="linksyswrt54g.g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00563" y="2349648"/>
            <a:ext cx="166528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9" descr="cell-tower-470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56325" y="2349648"/>
            <a:ext cx="1514475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40650" y="2276872"/>
            <a:ext cx="14033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2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83113" y="3716486"/>
            <a:ext cx="1501775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l-GR" dirty="0" smtClean="0">
                <a:ea typeface="ＭＳ Ｐゴシック" pitchFamily="34" charset="-128"/>
                <a:cs typeface="Arial" pitchFamily="34" charset="0"/>
              </a:rPr>
              <a:t>Εφαρμογές Εσωτερικών Χώρων</a:t>
            </a:r>
            <a:endParaRPr lang="en-GB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4393158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l-GR" sz="2400" b="1" dirty="0" smtClean="0">
                <a:ea typeface="ＭＳ Ｐゴシック" pitchFamily="34" charset="-128"/>
              </a:rPr>
              <a:t>Τεράστιο φάσμα εφαρμογών για ΕΧ</a:t>
            </a:r>
            <a:endParaRPr lang="en-US" sz="2400" b="1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l-GR" sz="1600" dirty="0" smtClean="0">
                <a:ea typeface="ＭＳ Ｐゴシック" pitchFamily="34" charset="-128"/>
              </a:rPr>
              <a:t>Επαυξημένης </a:t>
            </a:r>
            <a:r>
              <a:rPr lang="el-GR" sz="1600" dirty="0">
                <a:ea typeface="ＭＳ Ｐゴシック" pitchFamily="34" charset="-128"/>
              </a:rPr>
              <a:t>Πραγματικότητας</a:t>
            </a:r>
            <a:r>
              <a:rPr lang="en-US" sz="1600" dirty="0" smtClean="0">
                <a:ea typeface="ＭＳ Ｐゴシック" pitchFamily="34" charset="-128"/>
              </a:rPr>
              <a:t>	</a:t>
            </a:r>
          </a:p>
          <a:p>
            <a:pPr marL="914400" lvl="1" indent="-514350"/>
            <a:r>
              <a:rPr lang="el-GR" sz="1600" dirty="0">
                <a:ea typeface="ＭＳ Ｐゴシック" pitchFamily="34" charset="-128"/>
              </a:rPr>
              <a:t>Υγειονομική περίθαλψη, Έξυπνα Σπίτια, </a:t>
            </a:r>
            <a:r>
              <a:rPr lang="el-GR" sz="1600" dirty="0" smtClean="0">
                <a:ea typeface="ＭＳ Ｐゴシック" pitchFamily="34" charset="-128"/>
              </a:rPr>
              <a:t>Υποστήριξη Ηλικιωμένων, Εφαρμογές Γυμναστηρίου</a:t>
            </a:r>
          </a:p>
          <a:p>
            <a:pPr marL="914400" lvl="1" indent="-514350"/>
            <a:r>
              <a:rPr lang="el-GR" sz="1600" dirty="0">
                <a:ea typeface="ＭＳ Ｐゴシック" pitchFamily="34" charset="-128"/>
              </a:rPr>
              <a:t>Βιομηχανία, </a:t>
            </a:r>
            <a:r>
              <a:rPr lang="el-GR" sz="1600" dirty="0" smtClean="0">
                <a:ea typeface="ＭＳ Ｐゴシック" pitchFamily="34" charset="-128"/>
              </a:rPr>
              <a:t>Παρακολούθηση Περιουσιακών Στοιχείων </a:t>
            </a:r>
            <a:r>
              <a:rPr lang="el-GR" sz="1600" dirty="0">
                <a:ea typeface="ＭＳ Ｐゴシック" pitchFamily="34" charset="-128"/>
              </a:rPr>
              <a:t>και Διαχείρισης </a:t>
            </a:r>
            <a:r>
              <a:rPr lang="el-GR" sz="1600" dirty="0" smtClean="0">
                <a:ea typeface="ＭＳ Ｐゴシック" pitchFamily="34" charset="-128"/>
              </a:rPr>
              <a:t>Αποθεμάτων</a:t>
            </a:r>
            <a:endParaRPr lang="en-US" sz="1600" dirty="0" smtClean="0">
              <a:ea typeface="ＭＳ Ｐゴシック" pitchFamily="34" charset="-128"/>
            </a:endParaRPr>
          </a:p>
          <a:p>
            <a:pPr marL="514350" indent="-514350"/>
            <a:r>
              <a:rPr lang="el-GR" sz="2400" b="1" dirty="0" smtClean="0">
                <a:ea typeface="ＭＳ Ｐゴシック" pitchFamily="34" charset="-128"/>
              </a:rPr>
              <a:t>Τα έσοδα σε ΕΧ αναμένονται να φτάσουν </a:t>
            </a:r>
            <a:r>
              <a:rPr lang="en-US" sz="2400" b="1" dirty="0" smtClean="0">
                <a:ea typeface="ＭＳ Ｐゴシック" pitchFamily="34" charset="-128"/>
              </a:rPr>
              <a:t>10</a:t>
            </a:r>
            <a:r>
              <a:rPr lang="el-GR" sz="2400" b="1" dirty="0" smtClean="0">
                <a:ea typeface="ＭＳ Ｐゴシック" pitchFamily="34" charset="-128"/>
              </a:rPr>
              <a:t>δις</a:t>
            </a:r>
            <a:r>
              <a:rPr lang="en-US" sz="2400" b="1" dirty="0" smtClean="0">
                <a:ea typeface="ＭＳ Ｐゴシック" pitchFamily="34" charset="-128"/>
              </a:rPr>
              <a:t> </a:t>
            </a:r>
            <a:r>
              <a:rPr lang="el-GR" sz="2400" b="1" dirty="0" smtClean="0">
                <a:ea typeface="ＭＳ Ｐゴシック" pitchFamily="34" charset="-128"/>
              </a:rPr>
              <a:t>Δολάρια μέχρι το </a:t>
            </a:r>
            <a:r>
              <a:rPr lang="en-US" sz="2400" b="1" dirty="0" smtClean="0">
                <a:ea typeface="ＭＳ Ｐゴシック" pitchFamily="34" charset="-128"/>
              </a:rPr>
              <a:t> 2020</a:t>
            </a:r>
          </a:p>
          <a:p>
            <a:pPr marL="914400" lvl="1" indent="-514350"/>
            <a:r>
              <a:rPr lang="en-US" sz="1600" i="1" dirty="0" err="1" smtClean="0">
                <a:ea typeface="ＭＳ Ｐゴシック" pitchFamily="34" charset="-128"/>
              </a:rPr>
              <a:t>ABIresearch</a:t>
            </a:r>
            <a:r>
              <a:rPr lang="en-US" sz="1600" i="1" dirty="0" smtClean="0">
                <a:ea typeface="ＭＳ Ｐゴシック" pitchFamily="34" charset="-128"/>
              </a:rPr>
              <a:t>, “Retail Indoor Location Market Breaks US$10 Billion in 2020”’ </a:t>
            </a:r>
            <a:r>
              <a:rPr lang="el-GR" sz="1600" i="1" dirty="0" smtClean="0">
                <a:ea typeface="ＭＳ Ｐゴシック" pitchFamily="34" charset="-128"/>
              </a:rPr>
              <a:t>Διαθέσιμο στο</a:t>
            </a:r>
            <a:r>
              <a:rPr lang="en-US" sz="1600" i="1" dirty="0" smtClean="0">
                <a:ea typeface="ＭＳ Ｐゴシック" pitchFamily="34" charset="-128"/>
              </a:rPr>
              <a:t>: https://goo.gl/ehPRMn, May 12, 2015.</a:t>
            </a:r>
          </a:p>
          <a:p>
            <a:pPr marL="514350" indent="-514350"/>
            <a:r>
              <a:rPr lang="en-US" sz="2400" b="1" dirty="0" smtClean="0">
                <a:ea typeface="ＭＳ Ｐゴシック" pitchFamily="34" charset="-128"/>
              </a:rPr>
              <a:t>Tutorial</a:t>
            </a:r>
            <a:r>
              <a:rPr lang="el-GR" sz="2400" b="1" dirty="0">
                <a:ea typeface="ＭＳ Ｐゴシック" pitchFamily="34" charset="-128"/>
              </a:rPr>
              <a:t> </a:t>
            </a:r>
            <a:r>
              <a:rPr lang="el-GR" sz="2400" b="1" dirty="0" smtClean="0">
                <a:ea typeface="ＭＳ Ｐゴシック" pitchFamily="34" charset="-128"/>
              </a:rPr>
              <a:t>του </a:t>
            </a:r>
            <a:r>
              <a:rPr lang="en-US" sz="2400" b="1" dirty="0" smtClean="0">
                <a:ea typeface="ＭＳ Ｐゴシック" pitchFamily="34" charset="-128"/>
              </a:rPr>
              <a:t>MDM15</a:t>
            </a:r>
          </a:p>
          <a:p>
            <a:pPr marL="914400" lvl="1" indent="-514350"/>
            <a:r>
              <a:rPr lang="en-US" sz="1600" b="1" i="1" dirty="0" smtClean="0">
                <a:ea typeface="ＭＳ Ｐゴシック" pitchFamily="34" charset="-128"/>
              </a:rPr>
              <a:t>“Mobile Data Management in Indoor</a:t>
            </a:r>
            <a:r>
              <a:rPr lang="el-GR" sz="1600" b="1" i="1" dirty="0" smtClean="0">
                <a:ea typeface="ＭＳ Ｐゴシック" pitchFamily="34" charset="-128"/>
              </a:rPr>
              <a:t/>
            </a:r>
            <a:br>
              <a:rPr lang="el-GR" sz="1600" b="1" i="1" dirty="0" smtClean="0">
                <a:ea typeface="ＭＳ Ｐゴシック" pitchFamily="34" charset="-128"/>
              </a:rPr>
            </a:br>
            <a:r>
              <a:rPr lang="en-US" sz="1600" b="1" i="1" dirty="0" smtClean="0">
                <a:ea typeface="ＭＳ Ｐゴシック" pitchFamily="34" charset="-128"/>
              </a:rPr>
              <a:t>Spaces”, </a:t>
            </a:r>
            <a:r>
              <a:rPr lang="el-GR" sz="1600" i="1" dirty="0" err="1" smtClean="0">
                <a:ea typeface="ＭＳ Ｐゴシック" pitchFamily="34" charset="-128"/>
              </a:rPr>
              <a:t>Λαουδιάς</a:t>
            </a:r>
            <a:r>
              <a:rPr lang="en-US" sz="1600" i="1" dirty="0" smtClean="0">
                <a:ea typeface="ＭＳ Ｐゴシック" pitchFamily="34" charset="-128"/>
              </a:rPr>
              <a:t> </a:t>
            </a:r>
            <a:r>
              <a:rPr lang="el-GR" sz="1600" i="1" dirty="0" smtClean="0">
                <a:ea typeface="ＭＳ Ｐゴシック" pitchFamily="34" charset="-128"/>
              </a:rPr>
              <a:t>και </a:t>
            </a:r>
            <a:r>
              <a:rPr lang="el-GR" sz="1600" i="1" dirty="0" err="1" smtClean="0">
                <a:ea typeface="ＭＳ Ｐゴシック" pitchFamily="34" charset="-128"/>
              </a:rPr>
              <a:t>Ζεϊναλιπούρ-Γιαζτί</a:t>
            </a:r>
            <a:endParaRPr lang="en-US" sz="1600" i="1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l-GR" sz="1600" i="1" dirty="0" smtClean="0">
                <a:ea typeface="ＭＳ Ｐゴシック" pitchFamily="34" charset="-128"/>
              </a:rPr>
              <a:t>Ακαδημαϊκή &amp; Βιομηχανική Ανάπτυξη</a:t>
            </a:r>
            <a:endParaRPr lang="en-US" sz="1600" i="1" dirty="0" smtClean="0">
              <a:ea typeface="ＭＳ Ｐゴシック" pitchFamily="34" charset="-128"/>
            </a:endParaRP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1400" y="5205413"/>
            <a:ext cx="1722438" cy="12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3425" y="5205413"/>
            <a:ext cx="1803400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00" y="5013176"/>
            <a:ext cx="3268662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052512"/>
            <a:ext cx="8291264" cy="5472831"/>
          </a:xfrm>
        </p:spPr>
        <p:txBody>
          <a:bodyPr/>
          <a:lstStyle/>
          <a:p>
            <a:pPr marL="514350" indent="-514350">
              <a:defRPr/>
            </a:pPr>
            <a:r>
              <a:rPr lang="en-US" sz="2400" b="1" dirty="0" smtClean="0">
                <a:ea typeface="ＭＳ Ｐゴシック" pitchFamily="34" charset="-128"/>
              </a:rPr>
              <a:t>Anyplace:</a:t>
            </a:r>
            <a:r>
              <a:rPr lang="el-GR" sz="2400" b="1" dirty="0" smtClean="0">
                <a:ea typeface="ＭＳ Ｐゴシック" pitchFamily="34" charset="-128"/>
              </a:rPr>
              <a:t> Μια ολοκληρωμένη υπηρεσία </a:t>
            </a:r>
            <a:r>
              <a:rPr lang="en-US" sz="2400" b="1" dirty="0" smtClean="0">
                <a:ea typeface="ＭＳ Ｐゴシック" pitchFamily="34" charset="-128"/>
              </a:rPr>
              <a:t>IIN </a:t>
            </a:r>
            <a:r>
              <a:rPr lang="el-GR" sz="2400" b="1" dirty="0" smtClean="0">
                <a:ea typeface="ＭＳ Ｐゴシック" pitchFamily="34" charset="-128"/>
              </a:rPr>
              <a:t>ανοιχτή για έρευνα και ανάπτυξη</a:t>
            </a:r>
            <a:endParaRPr lang="en-US" sz="2400" b="1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r>
              <a:rPr lang="el-GR" sz="2000" dirty="0" smtClean="0">
                <a:ea typeface="ＭＳ Ｐゴシック" pitchFamily="34" charset="-128"/>
              </a:rPr>
              <a:t>Ακρίβεια = </a:t>
            </a:r>
            <a:r>
              <a:rPr lang="en-US" sz="2000" dirty="0" smtClean="0">
                <a:ea typeface="ＭＳ Ｐゴシック" pitchFamily="34" charset="-128"/>
              </a:rPr>
              <a:t>1.96m [IPSN15]</a:t>
            </a:r>
          </a:p>
          <a:p>
            <a:pPr marL="914400" lvl="1" indent="-514350">
              <a:defRPr/>
            </a:pPr>
            <a:r>
              <a:rPr lang="el-GR" sz="2000" dirty="0" err="1" smtClean="0">
                <a:ea typeface="ＭＳ Ｐゴシック" pitchFamily="34" charset="-128"/>
              </a:rPr>
              <a:t>Πληθοπορισμός</a:t>
            </a:r>
            <a:r>
              <a:rPr lang="en-US" sz="2000" dirty="0" smtClean="0">
                <a:ea typeface="ＭＳ Ｐゴシック" pitchFamily="34" charset="-128"/>
              </a:rPr>
              <a:t> [IC12]</a:t>
            </a:r>
          </a:p>
          <a:p>
            <a:pPr marL="914400" lvl="1" indent="-514350">
              <a:defRPr/>
            </a:pPr>
            <a:r>
              <a:rPr lang="el-GR" sz="2000" dirty="0" smtClean="0">
                <a:ea typeface="ＭＳ Ｐゴシック" pitchFamily="34" charset="-128"/>
              </a:rPr>
              <a:t>Προστασία Δεδομένων</a:t>
            </a:r>
            <a:r>
              <a:rPr lang="en-US" sz="2000" dirty="0" smtClean="0">
                <a:ea typeface="ＭＳ Ｐゴシック" pitchFamily="34" charset="-128"/>
              </a:rPr>
              <a:t> [TKDE15]</a:t>
            </a:r>
            <a:endParaRPr lang="el-GR" sz="2000" dirty="0" smtClean="0">
              <a:ea typeface="ＭＳ Ｐゴシック" pitchFamily="34" charset="-128"/>
            </a:endParaRPr>
          </a:p>
          <a:p>
            <a:pPr marL="914400" lvl="1" indent="-514350">
              <a:defRPr/>
            </a:pPr>
            <a:r>
              <a:rPr lang="el-GR" sz="2000" dirty="0" smtClean="0">
                <a:ea typeface="ＭＳ Ｐゴシック" pitchFamily="34" charset="-128"/>
              </a:rPr>
              <a:t>Ανοικτή Αρχιτεκτονική </a:t>
            </a:r>
            <a:r>
              <a:rPr lang="en-US" sz="2000" dirty="0" smtClean="0">
                <a:ea typeface="ＭＳ Ｐゴシック" pitchFamily="34" charset="-128"/>
              </a:rPr>
              <a:t>[MDM12]</a:t>
            </a:r>
          </a:p>
          <a:p>
            <a:pPr marL="914400" lvl="1" indent="-514350">
              <a:defRPr/>
            </a:pPr>
            <a:r>
              <a:rPr lang="el-GR" sz="2000" dirty="0" smtClean="0">
                <a:ea typeface="ＭＳ Ｐゴシック" pitchFamily="34" charset="-128"/>
              </a:rPr>
              <a:t>Άλλα</a:t>
            </a:r>
            <a:r>
              <a:rPr lang="en-US" sz="2000" dirty="0" smtClean="0">
                <a:ea typeface="ＭＳ Ｐゴシック" pitchFamily="34" charset="-128"/>
              </a:rPr>
              <a:t>: </a:t>
            </a:r>
            <a:r>
              <a:rPr lang="el-GR" sz="2000" dirty="0" smtClean="0">
                <a:ea typeface="ＭＳ Ｐゴシック" pitchFamily="34" charset="-128"/>
              </a:rPr>
              <a:t>Μοντελοποίηση</a:t>
            </a:r>
            <a:r>
              <a:rPr lang="en-US" sz="2000" dirty="0" smtClean="0">
                <a:ea typeface="ＭＳ Ｐゴシック" pitchFamily="34" charset="-128"/>
              </a:rPr>
              <a:t>, </a:t>
            </a:r>
            <a:r>
              <a:rPr lang="el-GR" sz="2000" dirty="0" smtClean="0">
                <a:ea typeface="ＭＳ Ｐゴシック" pitchFamily="34" charset="-128"/>
              </a:rPr>
              <a:t>Αρθρωτό</a:t>
            </a:r>
            <a:r>
              <a:rPr lang="en-US" sz="2000" dirty="0" smtClean="0">
                <a:ea typeface="ＭＳ Ｐゴシック" pitchFamily="34" charset="-128"/>
              </a:rPr>
              <a:t>, …</a:t>
            </a:r>
          </a:p>
          <a:p>
            <a:pPr marL="514350" indent="-514350">
              <a:defRPr/>
            </a:pPr>
            <a:r>
              <a:rPr lang="el-GR" sz="2400" b="1" dirty="0" err="1" smtClean="0">
                <a:ea typeface="ＭＳ Ｐゴシック" pitchFamily="34" charset="-128"/>
              </a:rPr>
              <a:t>Μοντελοποιήστε</a:t>
            </a:r>
            <a:r>
              <a:rPr lang="el-GR" sz="2400" b="1" dirty="0" smtClean="0">
                <a:ea typeface="ＭＳ Ｐゴシック" pitchFamily="34" charset="-128"/>
              </a:rPr>
              <a:t> το κτίριό σας</a:t>
            </a:r>
            <a:r>
              <a:rPr lang="en-US" sz="2400" b="1" dirty="0" smtClean="0">
                <a:ea typeface="ＭＳ Ｐゴシック" pitchFamily="34" charset="-128"/>
              </a:rPr>
              <a:t>!</a:t>
            </a:r>
          </a:p>
          <a:p>
            <a:pPr marL="914400" lvl="1" indent="-514350">
              <a:defRPr/>
            </a:pPr>
            <a:r>
              <a:rPr lang="el-GR" sz="2000" dirty="0" smtClean="0">
                <a:ea typeface="ＭＳ Ｐゴシック" pitchFamily="34" charset="-128"/>
              </a:rPr>
              <a:t>Χρειάζεται μόνο </a:t>
            </a:r>
            <a:r>
              <a:rPr lang="en-US" sz="2000" b="1" dirty="0" smtClean="0">
                <a:ea typeface="ＭＳ Ｐゴシック" pitchFamily="34" charset="-128"/>
              </a:rPr>
              <a:t>1</a:t>
            </a:r>
            <a:r>
              <a:rPr lang="el-GR" sz="2000" b="1" dirty="0">
                <a:ea typeface="ＭＳ Ｐゴシック" pitchFamily="34" charset="-128"/>
              </a:rPr>
              <a:t> </a:t>
            </a:r>
            <a:r>
              <a:rPr lang="el-GR" sz="2000" b="1" dirty="0" smtClean="0">
                <a:ea typeface="ＭＳ Ｐゴシック" pitchFamily="34" charset="-128"/>
              </a:rPr>
              <a:t>λεπτό</a:t>
            </a:r>
            <a:r>
              <a:rPr lang="en-US" sz="2000" b="1" dirty="0" smtClean="0">
                <a:ea typeface="ＭＳ Ｐゴシック" pitchFamily="34" charset="-128"/>
              </a:rPr>
              <a:t> </a:t>
            </a:r>
            <a:r>
              <a:rPr lang="el-GR" sz="2000" dirty="0" smtClean="0">
                <a:ea typeface="ＭＳ Ｐゴシック" pitchFamily="34" charset="-128"/>
              </a:rPr>
              <a:t>για να δημιουργήσετε και να ενσωματώσετε το μοντέλο σας </a:t>
            </a:r>
            <a:r>
              <a:rPr lang="en-US" sz="2000" dirty="0" smtClean="0">
                <a:ea typeface="ＭＳ Ｐゴシック" pitchFamily="34" charset="-128"/>
              </a:rPr>
              <a:t>online – 1 </a:t>
            </a:r>
            <a:r>
              <a:rPr lang="el-GR" sz="2000" dirty="0" smtClean="0">
                <a:ea typeface="ＭＳ Ｐゴシック" pitchFamily="34" charset="-128"/>
              </a:rPr>
              <a:t>ώρα για να μπορείτε να προσφέρετε πλοήγηση και δυνατότητα αναζήτησης </a:t>
            </a:r>
            <a:r>
              <a:rPr lang="el-GR" sz="2000" dirty="0">
                <a:ea typeface="ＭＳ Ｐゴシック" pitchFamily="34" charset="-128"/>
              </a:rPr>
              <a:t> στους ΕΧ </a:t>
            </a:r>
            <a:r>
              <a:rPr lang="el-GR" sz="2000" dirty="0" smtClean="0">
                <a:ea typeface="ＭＳ Ｐゴシック" pitchFamily="34" charset="-128"/>
              </a:rPr>
              <a:t>ενός κτιρίου </a:t>
            </a:r>
            <a:r>
              <a:rPr lang="en-US" sz="2000" dirty="0" smtClean="0">
                <a:ea typeface="ＭＳ Ｐゴシック" pitchFamily="34" charset="-128"/>
              </a:rPr>
              <a:t>2500</a:t>
            </a:r>
            <a:r>
              <a:rPr lang="el-GR" sz="2000" dirty="0" smtClean="0">
                <a:ea typeface="ＭＳ Ｐゴシック" pitchFamily="34" charset="-128"/>
              </a:rPr>
              <a:t>μ</a:t>
            </a:r>
            <a:r>
              <a:rPr lang="el-GR" sz="2000" baseline="30000" dirty="0" smtClean="0">
                <a:ea typeface="ＭＳ Ｐゴシック" pitchFamily="34" charset="-128"/>
              </a:rPr>
              <a:t>2</a:t>
            </a:r>
            <a:r>
              <a:rPr lang="en-US" sz="2000" dirty="0" smtClean="0">
                <a:ea typeface="ＭＳ Ｐゴシック" pitchFamily="34" charset="-128"/>
              </a:rPr>
              <a:t>!</a:t>
            </a:r>
          </a:p>
          <a:p>
            <a:pPr marL="514350" indent="-514350">
              <a:defRPr/>
            </a:pPr>
            <a:r>
              <a:rPr lang="el-GR" sz="2000" b="1" dirty="0" smtClean="0">
                <a:ea typeface="ＭＳ Ｐゴシック" pitchFamily="34" charset="-128"/>
              </a:rPr>
              <a:t>Επίδειξη στο </a:t>
            </a:r>
            <a:r>
              <a:rPr lang="en-US" sz="2000" b="1" dirty="0" smtClean="0">
                <a:ea typeface="ＭＳ Ｐゴシック" pitchFamily="34" charset="-128"/>
              </a:rPr>
              <a:t>MDM15!</a:t>
            </a:r>
          </a:p>
          <a:p>
            <a:pPr marL="914400" lvl="1" indent="-514350">
              <a:defRPr/>
            </a:pPr>
            <a:r>
              <a:rPr lang="el-GR" sz="1600" b="1" i="1" dirty="0" smtClean="0">
                <a:ea typeface="ＭＳ Ｐゴシック" pitchFamily="34" charset="-128"/>
              </a:rPr>
              <a:t>"</a:t>
            </a:r>
            <a:r>
              <a:rPr lang="en-US" sz="1600" b="1" i="1" dirty="0" smtClean="0">
                <a:ea typeface="ＭＳ Ｐゴシック" pitchFamily="34" charset="-128"/>
              </a:rPr>
              <a:t>Anyplace: A </a:t>
            </a:r>
            <a:r>
              <a:rPr lang="en-US" sz="1600" b="1" i="1" dirty="0" err="1" smtClean="0">
                <a:ea typeface="ＭＳ Ｐゴシック" pitchFamily="34" charset="-128"/>
              </a:rPr>
              <a:t>Crowdsourced</a:t>
            </a:r>
            <a:r>
              <a:rPr lang="en-US" sz="1600" b="1" i="1" dirty="0" smtClean="0">
                <a:ea typeface="ＭＳ Ｐゴシック" pitchFamily="34" charset="-128"/>
              </a:rPr>
              <a:t> Indoor Information Service</a:t>
            </a:r>
            <a:r>
              <a:rPr lang="el-GR" sz="1600" b="1" i="1" dirty="0" smtClean="0">
                <a:ea typeface="ＭＳ Ｐゴシック" pitchFamily="34" charset="-128"/>
              </a:rPr>
              <a:t>"</a:t>
            </a:r>
            <a:r>
              <a:rPr lang="en-US" sz="1600" i="1" dirty="0" smtClean="0">
                <a:ea typeface="ＭＳ Ｐゴシック" pitchFamily="34" charset="-128"/>
              </a:rPr>
              <a:t>, </a:t>
            </a:r>
            <a:r>
              <a:rPr lang="el-GR" sz="1600" i="1" dirty="0" smtClean="0">
                <a:ea typeface="ＭＳ Ｐゴシック" pitchFamily="34" charset="-128"/>
              </a:rPr>
              <a:t>Γεωργίου, Κωνσταντινίδης, Μπέης, </a:t>
            </a:r>
            <a:r>
              <a:rPr lang="el-GR" sz="1600" i="1" dirty="0" err="1" smtClean="0">
                <a:ea typeface="ＭＳ Ｐゴシック" pitchFamily="34" charset="-128"/>
              </a:rPr>
              <a:t>Λαουδιάς</a:t>
            </a:r>
            <a:r>
              <a:rPr lang="el-GR" sz="1600" i="1" dirty="0" smtClean="0">
                <a:ea typeface="ＭＳ Ｐゴシック" pitchFamily="34" charset="-128"/>
              </a:rPr>
              <a:t>, Πέτρου, Χατζημηλιούδης, </a:t>
            </a:r>
            <a:r>
              <a:rPr lang="el-GR" sz="1600" i="1" dirty="0" err="1" smtClean="0">
                <a:ea typeface="ＭＳ Ｐゴシック" pitchFamily="34" charset="-128"/>
              </a:rPr>
              <a:t>Ζεϊναλιπούρ-Γιαζτί</a:t>
            </a:r>
            <a:endParaRPr lang="en-US" sz="1600" dirty="0" smtClean="0">
              <a:ea typeface="ＭＳ Ｐゴシック" pitchFamily="34" charset="-128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1484784"/>
            <a:ext cx="2089150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10"/>
          <p:cNvSpPr>
            <a:spLocks noChangeArrowheads="1"/>
          </p:cNvSpPr>
          <p:nvPr/>
        </p:nvSpPr>
        <p:spPr bwMode="auto">
          <a:xfrm>
            <a:off x="5499682" y="3356992"/>
            <a:ext cx="3654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3399"/>
                </a:solidFill>
              </a:rPr>
              <a:t>http://</a:t>
            </a:r>
            <a:r>
              <a:rPr lang="en-US" sz="2000" dirty="0" err="1">
                <a:solidFill>
                  <a:srgbClr val="003399"/>
                </a:solidFill>
              </a:rPr>
              <a:t>anyplace.cs.ucy.ac.cy</a:t>
            </a:r>
            <a:r>
              <a:rPr lang="en-US" sz="2000" dirty="0">
                <a:solidFill>
                  <a:srgbClr val="003399"/>
                </a:solidFill>
              </a:rPr>
              <a:t>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  <a:cs typeface="Arial" pitchFamily="34" charset="0"/>
              </a:rPr>
              <a:t>Anyplace IIN </a:t>
            </a:r>
            <a:r>
              <a:rPr lang="el-GR" dirty="0" smtClean="0">
                <a:ea typeface="ＭＳ Ｐゴシック" pitchFamily="34" charset="-128"/>
                <a:cs typeface="Arial" pitchFamily="34" charset="0"/>
              </a:rPr>
              <a:t>Εφαρμογή</a:t>
            </a:r>
            <a:endParaRPr lang="en-GB" dirty="0">
              <a:solidFill>
                <a:schemeClr val="tx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l-GR" dirty="0" smtClean="0"/>
              <a:t>Καταγραφή στο </a:t>
            </a:r>
            <a:r>
              <a:rPr lang="en-US" dirty="0" smtClean="0"/>
              <a:t>Anyplace</a:t>
            </a:r>
            <a:endParaRPr lang="en-US" dirty="0"/>
          </a:p>
        </p:txBody>
      </p:sp>
      <p:sp>
        <p:nvSpPr>
          <p:cNvPr id="14340" name="TextBox 12"/>
          <p:cNvSpPr txBox="1">
            <a:spLocks noChangeArrowheads="1"/>
          </p:cNvSpPr>
          <p:nvPr/>
        </p:nvSpPr>
        <p:spPr bwMode="auto">
          <a:xfrm>
            <a:off x="3348038" y="5589588"/>
            <a:ext cx="23034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 u="sng" dirty="0">
                <a:solidFill>
                  <a:srgbClr val="FF0000"/>
                </a:solidFill>
                <a:hlinkClick r:id="rId3"/>
              </a:rPr>
              <a:t>Video</a:t>
            </a:r>
            <a:endParaRPr lang="en-US" u="sng" dirty="0">
              <a:solidFill>
                <a:srgbClr val="FF0000"/>
              </a:solidFill>
            </a:endParaRPr>
          </a:p>
        </p:txBody>
      </p:sp>
      <p:pic>
        <p:nvPicPr>
          <p:cNvPr id="5" name="Picture 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5863" y="1552575"/>
            <a:ext cx="677227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l-GR" dirty="0" smtClean="0"/>
              <a:t>Διακοπτόμενη Συνδεσιμότητα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052512"/>
            <a:ext cx="8363272" cy="5400823"/>
          </a:xfrm>
        </p:spPr>
        <p:txBody>
          <a:bodyPr/>
          <a:lstStyle/>
          <a:p>
            <a:pPr marL="514350" indent="-514350"/>
            <a:r>
              <a:rPr lang="el-GR" sz="2800" dirty="0" smtClean="0">
                <a:ea typeface="ＭＳ Ｐゴシック" pitchFamily="34" charset="-128"/>
              </a:rPr>
              <a:t>Γιατί να μην γίνει χρήση </a:t>
            </a:r>
            <a:r>
              <a:rPr lang="en-US" sz="2800" b="1" dirty="0" smtClean="0">
                <a:ea typeface="ＭＳ Ｐゴシック" pitchFamily="34" charset="-128"/>
              </a:rPr>
              <a:t>Mobile Internet </a:t>
            </a:r>
            <a:r>
              <a:rPr lang="en-US" sz="2800" dirty="0" smtClean="0">
                <a:ea typeface="ＭＳ Ｐゴシック" pitchFamily="34" charset="-128"/>
              </a:rPr>
              <a:t>(2G-4G) </a:t>
            </a:r>
            <a:r>
              <a:rPr lang="el-GR" sz="2800" dirty="0" smtClean="0">
                <a:ea typeface="ＭＳ Ｐゴシック" pitchFamily="34" charset="-128"/>
              </a:rPr>
              <a:t>όταν το</a:t>
            </a:r>
            <a:r>
              <a:rPr lang="en-US" sz="2800" dirty="0" smtClean="0">
                <a:ea typeface="ＭＳ Ｐゴシック" pitchFamily="34" charset="-128"/>
              </a:rPr>
              <a:t> </a:t>
            </a:r>
            <a:r>
              <a:rPr lang="en-US" sz="2800" b="1" dirty="0" smtClean="0">
                <a:ea typeface="ＭＳ Ｐゴシック" pitchFamily="34" charset="-128"/>
              </a:rPr>
              <a:t>Wi-Fi </a:t>
            </a:r>
            <a:r>
              <a:rPr lang="el-GR" sz="2800" b="1" dirty="0" smtClean="0">
                <a:ea typeface="ＭＳ Ｐゴシック" pitchFamily="34" charset="-128"/>
              </a:rPr>
              <a:t>δεν είναι διαθέσιμο</a:t>
            </a:r>
            <a:r>
              <a:rPr lang="el-GR" sz="2800" dirty="0" smtClean="0">
                <a:ea typeface="ＭＳ Ｐゴシック" pitchFamily="34" charset="-128"/>
              </a:rPr>
              <a:t>;</a:t>
            </a:r>
            <a:endParaRPr lang="en-US" sz="2800" dirty="0" smtClean="0">
              <a:ea typeface="ＭＳ Ｐゴシック" pitchFamily="34" charset="-128"/>
            </a:endParaRPr>
          </a:p>
          <a:p>
            <a:pPr marL="514350" indent="-514350"/>
            <a:r>
              <a:rPr lang="el-GR" sz="2800" b="1" dirty="0" smtClean="0">
                <a:ea typeface="ＭＳ Ｐゴシック" pitchFamily="34" charset="-128"/>
              </a:rPr>
              <a:t>Περιορισμοί του </a:t>
            </a:r>
            <a:r>
              <a:rPr lang="en-US" sz="2800" b="1" dirty="0" smtClean="0">
                <a:ea typeface="ＭＳ Ｐゴシック" pitchFamily="34" charset="-128"/>
              </a:rPr>
              <a:t>Mobile Internet:</a:t>
            </a:r>
          </a:p>
          <a:p>
            <a:pPr marL="914400" lvl="1" indent="-514350"/>
            <a:r>
              <a:rPr lang="el-GR" sz="2400" b="1" dirty="0" smtClean="0">
                <a:ea typeface="ＭＳ Ｐゴシック" pitchFamily="34" charset="-128"/>
              </a:rPr>
              <a:t>Κάλυψη</a:t>
            </a:r>
            <a:r>
              <a:rPr lang="en-US" sz="2400" b="1" dirty="0" smtClean="0">
                <a:ea typeface="ＭＳ Ｐゴシック" pitchFamily="34" charset="-128"/>
              </a:rPr>
              <a:t>: </a:t>
            </a:r>
            <a:r>
              <a:rPr lang="el-GR" sz="2400" dirty="0" smtClean="0">
                <a:ea typeface="ＭＳ Ｐゴシック" pitchFamily="34" charset="-128"/>
              </a:rPr>
              <a:t>παρεμπόδιση και απόσβεση του σήματος σε ΕΧ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pPr marL="914400" lvl="1" indent="-514350"/>
            <a:r>
              <a:rPr lang="el-GR" sz="2400" b="1" dirty="0" smtClean="0">
                <a:ea typeface="ＭＳ Ｐゴシック" pitchFamily="34" charset="-128"/>
              </a:rPr>
              <a:t>Αργή εναλλαγή </a:t>
            </a:r>
            <a:r>
              <a:rPr lang="el-GR" sz="2400" dirty="0" smtClean="0">
                <a:ea typeface="ＭＳ Ｐゴシック" pitchFamily="34" charset="-128"/>
              </a:rPr>
              <a:t>μεταξύ των πεπαλαιωμένων υποδομών του</a:t>
            </a:r>
            <a:r>
              <a:rPr lang="en-US" sz="2400" dirty="0" smtClean="0">
                <a:ea typeface="ＭＳ Ｐゴシック" pitchFamily="34" charset="-128"/>
              </a:rPr>
              <a:t> Mobile Internet </a:t>
            </a:r>
            <a:r>
              <a:rPr lang="el-GR" sz="2400" dirty="0" smtClean="0">
                <a:ea typeface="ＭＳ Ｐゴシック" pitchFamily="34" charset="-128"/>
              </a:rPr>
              <a:t>και του</a:t>
            </a:r>
            <a:r>
              <a:rPr lang="en-US" sz="2400" dirty="0" smtClean="0">
                <a:ea typeface="ＭＳ Ｐゴシック" pitchFamily="34" charset="-128"/>
              </a:rPr>
              <a:t> Wi-Fi.</a:t>
            </a:r>
          </a:p>
          <a:p>
            <a:pPr marL="1030288" lvl="2" indent="-292100"/>
            <a:r>
              <a:rPr lang="el-GR" sz="1800" dirty="0" smtClean="0">
                <a:ea typeface="ＭＳ Ｐゴシック" pitchFamily="34" charset="-128"/>
              </a:rPr>
              <a:t>Έλλειψη υποδομών </a:t>
            </a:r>
            <a:r>
              <a:rPr lang="en-US" sz="1800" b="1" dirty="0" smtClean="0">
                <a:ea typeface="ＭＳ Ｐゴシック" pitchFamily="34" charset="-128"/>
              </a:rPr>
              <a:t>802.11k, 802.11r (</a:t>
            </a:r>
            <a:r>
              <a:rPr lang="el-GR" sz="1800" b="1" dirty="0" smtClean="0">
                <a:ea typeface="ＭＳ Ｐゴシック" pitchFamily="34" charset="-128"/>
              </a:rPr>
              <a:t>γρήγορη περιαγωγή</a:t>
            </a:r>
            <a:r>
              <a:rPr lang="en-US" sz="1800" b="1" dirty="0" smtClean="0">
                <a:ea typeface="ＭＳ Ｐゴシック" pitchFamily="34" charset="-128"/>
              </a:rPr>
              <a:t>) </a:t>
            </a:r>
            <a:r>
              <a:rPr lang="el-GR" sz="1800" dirty="0" smtClean="0">
                <a:ea typeface="ＭＳ Ｐゴシック" pitchFamily="34" charset="-128"/>
              </a:rPr>
              <a:t>και</a:t>
            </a:r>
            <a:r>
              <a:rPr lang="el-GR" sz="1800" b="1" dirty="0" smtClean="0">
                <a:ea typeface="ＭＳ Ｐゴシック" pitchFamily="34" charset="-128"/>
              </a:rPr>
              <a:t> </a:t>
            </a:r>
            <a:r>
              <a:rPr lang="en-US" sz="1800" dirty="0" smtClean="0">
                <a:ea typeface="ＭＳ Ｐゴシック" pitchFamily="34" charset="-128"/>
              </a:rPr>
              <a:t> </a:t>
            </a:r>
            <a:r>
              <a:rPr lang="en-US" sz="1800" b="1" dirty="0" smtClean="0">
                <a:ea typeface="ＭＳ Ｐゴシック" pitchFamily="34" charset="-128"/>
              </a:rPr>
              <a:t>4G</a:t>
            </a:r>
            <a:r>
              <a:rPr lang="en-US" sz="1800" dirty="0" smtClean="0">
                <a:ea typeface="ＭＳ Ｐゴシック" pitchFamily="34" charset="-128"/>
              </a:rPr>
              <a:t>.</a:t>
            </a:r>
            <a:endParaRPr lang="en-US" sz="2400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l-GR" sz="2400" b="1" dirty="0" smtClean="0">
                <a:ea typeface="ＭＳ Ｐゴシック" pitchFamily="34" charset="-128"/>
              </a:rPr>
              <a:t>Περιορισμένη χρήση</a:t>
            </a:r>
            <a:r>
              <a:rPr lang="en-US" sz="2400" b="1" dirty="0" smtClean="0">
                <a:ea typeface="ＭＳ Ｐゴシック" pitchFamily="34" charset="-128"/>
              </a:rPr>
              <a:t>: </a:t>
            </a:r>
            <a:r>
              <a:rPr lang="el-GR" sz="2400" dirty="0" smtClean="0">
                <a:ea typeface="ＭＳ Ｐゴシック" pitchFamily="34" charset="-128"/>
              </a:rPr>
              <a:t>Κανένας δεν θέλει να καταναλώσει το πλάνο του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l-GR" sz="2400" dirty="0" smtClean="0">
                <a:ea typeface="ＭＳ Ｐゴシック" pitchFamily="34" charset="-128"/>
              </a:rPr>
              <a:t>για πλοήγηση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pPr marL="914400" lvl="1" indent="-514350"/>
            <a:r>
              <a:rPr lang="el-GR" sz="2400" b="1" dirty="0" smtClean="0">
                <a:ea typeface="ＭＳ Ｐゴシック" pitchFamily="34" charset="-128"/>
              </a:rPr>
              <a:t>Μη διαθέσιμο σε περίπτωση περιαγωγής</a:t>
            </a:r>
            <a:r>
              <a:rPr lang="en-US" sz="2400" b="1" dirty="0" smtClean="0">
                <a:ea typeface="ＭＳ Ｐゴシック" pitchFamily="34" charset="-128"/>
              </a:rPr>
              <a:t>: </a:t>
            </a:r>
            <a:r>
              <a:rPr lang="el-GR" sz="2400" dirty="0" smtClean="0">
                <a:ea typeface="ＭＳ Ｐゴシック" pitchFamily="34" charset="-128"/>
              </a:rPr>
              <a:t>όταν ταξιδεύουμε στο εξωτερικό και χρειαζόμαστε την πλοήγηση περισσότερα από κάθε άλλη φορά.</a:t>
            </a:r>
            <a:endParaRPr lang="en-US" sz="24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74638"/>
            <a:ext cx="8569325" cy="6334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 smtClean="0"/>
              <a:t>Varying Number of </a:t>
            </a:r>
            <a:r>
              <a:rPr lang="en-US" sz="4000" dirty="0" err="1" smtClean="0"/>
              <a:t>Prefetched</a:t>
            </a:r>
            <a:r>
              <a:rPr lang="en-US" sz="4000" dirty="0" smtClean="0"/>
              <a:t> Clusters</a:t>
            </a:r>
            <a:endParaRPr lang="el-GR" sz="4000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5202833"/>
            <a:ext cx="8643938" cy="1466527"/>
          </a:xfrm>
          <a:ln>
            <a:noFill/>
          </a:ln>
        </p:spPr>
        <p:txBody>
          <a:bodyPr/>
          <a:lstStyle/>
          <a:p>
            <a:r>
              <a:rPr lang="en-GB" sz="2000" b="1" i="1" dirty="0" smtClean="0">
                <a:solidFill>
                  <a:srgbClr val="007A37"/>
                </a:solidFill>
                <a:ea typeface="ＭＳ Ｐゴシック" pitchFamily="34" charset="-128"/>
              </a:rPr>
              <a:t>A: Under no disconnections =&gt; same accuracy for K=1, 2 and 3.</a:t>
            </a:r>
          </a:p>
          <a:p>
            <a:r>
              <a:rPr lang="en-GB" sz="2000" b="1" dirty="0" smtClean="0">
                <a:solidFill>
                  <a:srgbClr val="FF0000"/>
                </a:solidFill>
                <a:ea typeface="ＭＳ Ｐゴシック" pitchFamily="34" charset="-128"/>
              </a:rPr>
              <a:t>A: With P=0.25 having a larger look-ahead window (K=3) is good </a:t>
            </a:r>
          </a:p>
          <a:p>
            <a:r>
              <a:rPr lang="en-GB" sz="2000" b="1" dirty="0" smtClean="0">
                <a:solidFill>
                  <a:srgbClr val="0000FF"/>
                </a:solidFill>
                <a:ea typeface="ＭＳ Ｐゴシック" pitchFamily="34" charset="-128"/>
              </a:rPr>
              <a:t>T: Larger look-ahead window =&gt; slight increase in CPU time</a:t>
            </a:r>
          </a:p>
          <a:p>
            <a:r>
              <a:rPr lang="en-GB" sz="2000" b="1" dirty="0" smtClean="0">
                <a:solidFill>
                  <a:srgbClr val="6600CC"/>
                </a:solidFill>
                <a:ea typeface="ＭＳ Ｐゴシック" pitchFamily="34" charset="-128"/>
              </a:rPr>
              <a:t>T:</a:t>
            </a:r>
            <a:r>
              <a:rPr lang="en-GB" sz="2000" b="1" dirty="0" smtClean="0">
                <a:solidFill>
                  <a:srgbClr val="7030A0"/>
                </a:solidFill>
                <a:ea typeface="ＭＳ Ｐゴシック" pitchFamily="34" charset="-128"/>
              </a:rPr>
              <a:t>  More failures =&gt; client processes less (for all K values)</a:t>
            </a:r>
            <a:endParaRPr lang="en-US" sz="2000" b="1" dirty="0" smtClean="0">
              <a:ea typeface="ＭＳ Ｐゴシック" pitchFamily="34" charset="-128"/>
            </a:endParaRPr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37283"/>
            <a:ext cx="4287838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1829345"/>
            <a:ext cx="4319588" cy="311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5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4365104"/>
            <a:ext cx="1482725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23528" y="1052736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0" dirty="0" smtClean="0"/>
              <a:t> K is the number of clusters </a:t>
            </a:r>
            <a:r>
              <a:rPr lang="en-US" sz="2400" b="0" dirty="0" err="1" smtClean="0"/>
              <a:t>prefetched</a:t>
            </a:r>
            <a:r>
              <a:rPr lang="en-US" sz="2400" b="0" dirty="0" smtClean="0"/>
              <a:t> (look ahead window) </a:t>
            </a:r>
          </a:p>
          <a:p>
            <a:pPr>
              <a:buFont typeface="Arial" pitchFamily="34" charset="0"/>
              <a:buChar char="•"/>
            </a:pPr>
            <a:r>
              <a:rPr lang="en-US" sz="2400" b="0" dirty="0" smtClean="0"/>
              <a:t> Results only for PGS</a:t>
            </a:r>
            <a:endParaRPr lang="en-US" sz="2400" b="0" dirty="0"/>
          </a:p>
        </p:txBody>
      </p:sp>
      <p:sp>
        <p:nvSpPr>
          <p:cNvPr id="19" name="Oval 18"/>
          <p:cNvSpPr/>
          <p:nvPr/>
        </p:nvSpPr>
        <p:spPr bwMode="auto">
          <a:xfrm>
            <a:off x="3059832" y="2564904"/>
            <a:ext cx="936104" cy="122413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115616" y="2996952"/>
            <a:ext cx="720080" cy="864096"/>
          </a:xfrm>
          <a:prstGeom prst="ellipse">
            <a:avLst/>
          </a:prstGeom>
          <a:noFill/>
          <a:ln w="28575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 rot="1929291">
            <a:off x="5662383" y="2800876"/>
            <a:ext cx="491000" cy="1443525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6804248" y="3356992"/>
            <a:ext cx="1800200" cy="720080"/>
          </a:xfrm>
          <a:prstGeom prst="straightConnector1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Anyplace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758" y="1916831"/>
            <a:ext cx="2498725" cy="3795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Box 6"/>
          <p:cNvSpPr txBox="1">
            <a:spLocks noChangeArrowheads="1"/>
          </p:cNvSpPr>
          <p:nvPr/>
        </p:nvSpPr>
        <p:spPr bwMode="auto">
          <a:xfrm>
            <a:off x="611560" y="5661248"/>
            <a:ext cx="252028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Before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(using Google </a:t>
            </a:r>
            <a:r>
              <a:rPr lang="en-US" sz="2000" dirty="0" smtClean="0">
                <a:solidFill>
                  <a:srgbClr val="FF0000"/>
                </a:solidFill>
              </a:rPr>
              <a:t>API</a:t>
            </a:r>
            <a:r>
              <a:rPr lang="el-GR" sz="2000" dirty="0" smtClean="0">
                <a:solidFill>
                  <a:srgbClr val="FF0000"/>
                </a:solidFill>
              </a:rPr>
              <a:t>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868144" y="5589240"/>
            <a:ext cx="244827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A37"/>
                </a:solidFill>
              </a:rPr>
              <a:t>After </a:t>
            </a:r>
            <a:r>
              <a:rPr lang="en-US" dirty="0">
                <a:solidFill>
                  <a:srgbClr val="007A37"/>
                </a:solidFill>
                <a:sym typeface="Wingdings" pitchFamily="2" charset="2"/>
              </a:rPr>
              <a:t></a:t>
            </a:r>
            <a:endParaRPr lang="en-US" dirty="0">
              <a:solidFill>
                <a:srgbClr val="007A37"/>
              </a:solidFill>
            </a:endParaRPr>
          </a:p>
          <a:p>
            <a:pPr algn="ctr"/>
            <a:r>
              <a:rPr lang="en-US" sz="2000" dirty="0">
                <a:solidFill>
                  <a:srgbClr val="007A37"/>
                </a:solidFill>
              </a:rPr>
              <a:t>(using </a:t>
            </a:r>
            <a:r>
              <a:rPr lang="en-US" sz="2000" dirty="0" smtClean="0">
                <a:solidFill>
                  <a:srgbClr val="007A37"/>
                </a:solidFill>
              </a:rPr>
              <a:t>Anyplace</a:t>
            </a:r>
            <a:r>
              <a:rPr lang="el-GR" sz="2000" dirty="0" smtClean="0">
                <a:solidFill>
                  <a:srgbClr val="007A37"/>
                </a:solidFill>
              </a:rPr>
              <a:t>)</a:t>
            </a:r>
            <a:endParaRPr lang="en-US" sz="2000" dirty="0">
              <a:solidFill>
                <a:srgbClr val="007A37"/>
              </a:solidFill>
            </a:endParaRPr>
          </a:p>
        </p:txBody>
      </p:sp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1844824"/>
            <a:ext cx="2470150" cy="374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Rectangle 10"/>
          <p:cNvSpPr>
            <a:spLocks noChangeArrowheads="1"/>
          </p:cNvSpPr>
          <p:nvPr/>
        </p:nvSpPr>
        <p:spPr bwMode="auto">
          <a:xfrm rot="-1250407">
            <a:off x="1032851" y="2828939"/>
            <a:ext cx="1336950" cy="13998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6963" y="1700808"/>
            <a:ext cx="2089150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131840" y="3645024"/>
            <a:ext cx="25748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3399"/>
                </a:solidFill>
              </a:rPr>
              <a:t>http://</a:t>
            </a:r>
            <a:r>
              <a:rPr lang="en-US" sz="1400" dirty="0" smtClean="0">
                <a:solidFill>
                  <a:srgbClr val="003399"/>
                </a:solidFill>
              </a:rPr>
              <a:t>anyplace.cs.ucy.ac.cy</a:t>
            </a:r>
            <a:r>
              <a:rPr lang="en-US" sz="1400" dirty="0">
                <a:solidFill>
                  <a:srgbClr val="003399"/>
                </a:solidFill>
              </a:rPr>
              <a:t>/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3203848" y="4024809"/>
            <a:ext cx="2592288" cy="0"/>
          </a:xfrm>
          <a:prstGeom prst="straightConnector1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3491880" y="4005064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Μην χάσετε το </a:t>
            </a:r>
            <a:r>
              <a:rPr lang="en-US" sz="2400" dirty="0" smtClean="0">
                <a:solidFill>
                  <a:srgbClr val="FF0000"/>
                </a:solidFill>
              </a:rPr>
              <a:t>demo!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3568" y="908720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defRPr/>
            </a:pPr>
            <a:r>
              <a:rPr lang="el-GR" sz="2800" b="0" dirty="0" smtClean="0"/>
              <a:t>Μια ολοκληρωμένη υπηρεσία </a:t>
            </a:r>
            <a:r>
              <a:rPr lang="en-US" sz="2800" b="0" dirty="0" smtClean="0"/>
              <a:t>IIN </a:t>
            </a:r>
            <a:r>
              <a:rPr lang="el-GR" sz="2800" b="0" dirty="0" smtClean="0"/>
              <a:t>ανοικτή για έρευνα και ανάπτυξη</a:t>
            </a:r>
            <a:endParaRPr lang="en-US" sz="2800" b="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3563888" y="5157192"/>
            <a:ext cx="20882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400" dirty="0" smtClean="0">
                <a:solidFill>
                  <a:srgbClr val="FF0000"/>
                </a:solidFill>
              </a:rPr>
              <a:t>Δείτε το </a:t>
            </a:r>
            <a:r>
              <a:rPr lang="en-US" sz="2400" dirty="0" smtClean="0">
                <a:solidFill>
                  <a:srgbClr val="FF0000"/>
                </a:solidFill>
              </a:rPr>
              <a:t>Tutorial </a:t>
            </a:r>
            <a:r>
              <a:rPr lang="el-GR" sz="2400" dirty="0" smtClean="0">
                <a:solidFill>
                  <a:srgbClr val="FF0000"/>
                </a:solidFill>
              </a:rPr>
              <a:t>στο </a:t>
            </a:r>
            <a:r>
              <a:rPr lang="en-US" sz="2400" dirty="0" smtClean="0">
                <a:solidFill>
                  <a:srgbClr val="FF0000"/>
                </a:solidFill>
              </a:rPr>
              <a:t>MDM’15!</a:t>
            </a:r>
            <a:endParaRPr lang="el-GR" sz="24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1872208"/>
          </a:xfrm>
        </p:spPr>
        <p:txBody>
          <a:bodyPr>
            <a:normAutofit/>
          </a:bodyPr>
          <a:lstStyle/>
          <a:p>
            <a:r>
              <a:rPr lang="el-GR" dirty="0" smtClean="0"/>
              <a:t>Μοντελοποίηση Κτηρίου</a:t>
            </a:r>
          </a:p>
          <a:p>
            <a:pPr lvl="1"/>
            <a:r>
              <a:rPr lang="el-GR" dirty="0" smtClean="0"/>
              <a:t>Χάρτης </a:t>
            </a:r>
            <a:r>
              <a:rPr lang="en-US" dirty="0" smtClean="0"/>
              <a:t>&amp; </a:t>
            </a:r>
            <a:r>
              <a:rPr lang="el-GR" dirty="0" smtClean="0"/>
              <a:t>Σημεία Ενδιαφέροντος</a:t>
            </a:r>
            <a:endParaRPr lang="en-US" dirty="0" smtClean="0"/>
          </a:p>
          <a:p>
            <a:r>
              <a:rPr lang="el-GR" dirty="0" smtClean="0"/>
              <a:t>Συλλογή Ραδιοχάρτη </a:t>
            </a:r>
            <a:r>
              <a:rPr lang="el-GR" dirty="0" err="1" smtClean="0"/>
              <a:t>Πληθοποριστικά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780928"/>
            <a:ext cx="506126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3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2852936"/>
            <a:ext cx="1988713" cy="353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980728"/>
            <a:ext cx="1369070" cy="1369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457200" y="312501"/>
            <a:ext cx="8186738" cy="633412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Anyplace @ HDMS’15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89794" name="Picture 2" descr="C:\Users\dz\AppData\Local\Temp\vmware-dz\VMwareDnD\7ab3c377\Screenshot_2015-07-30-09-39-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88840"/>
            <a:ext cx="2108833" cy="3749036"/>
          </a:xfrm>
          <a:prstGeom prst="rect">
            <a:avLst/>
          </a:prstGeom>
          <a:noFill/>
        </p:spPr>
      </p:pic>
      <p:pic>
        <p:nvPicPr>
          <p:cNvPr id="289795" name="Picture 3" descr="C:\Users\dz\AppData\Local\Temp\vmware-dz\VMwareDnD\7ab3c377\Screenshot_2015-07-30-10-33-2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988840"/>
            <a:ext cx="2156436" cy="3833664"/>
          </a:xfrm>
          <a:prstGeom prst="rect">
            <a:avLst/>
          </a:prstGeom>
          <a:noFill/>
        </p:spPr>
      </p:pic>
      <p:pic>
        <p:nvPicPr>
          <p:cNvPr id="289796" name="Picture 4" descr="C:\Users\dz\AppData\Local\Temp\vmware-dz\VMwareDnD\314e5840\Screenshot_2015-07-30-13-49-1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1988840"/>
            <a:ext cx="2165945" cy="3850569"/>
          </a:xfrm>
          <a:prstGeom prst="rect">
            <a:avLst/>
          </a:prstGeom>
          <a:noFill/>
        </p:spPr>
      </p:pic>
      <p:pic>
        <p:nvPicPr>
          <p:cNvPr id="289797" name="Picture 5" descr="C:\Users\dz\AppData\Local\Temp\vmware-dz\VMwareDnD\314e5840\Screenshot_2015-07-30-13-48-5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240" y="1988839"/>
            <a:ext cx="2160240" cy="38404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l-GR" dirty="0" smtClean="0"/>
              <a:t>Περίληψη Παρουσίασης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1847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defRPr/>
            </a:pPr>
            <a:r>
              <a:rPr lang="el-GR" sz="4000" dirty="0" smtClean="0">
                <a:solidFill>
                  <a:schemeClr val="bg2"/>
                </a:solidFill>
              </a:rPr>
              <a:t>Εισαγωγή</a:t>
            </a:r>
            <a:endParaRPr lang="en-US" sz="4000" dirty="0">
              <a:solidFill>
                <a:schemeClr val="bg2"/>
              </a:solidFill>
            </a:endParaRPr>
          </a:p>
          <a:p>
            <a:pPr marL="514350" indent="-514350">
              <a:defRPr/>
            </a:pPr>
            <a:r>
              <a:rPr lang="el-GR" sz="4000" dirty="0" smtClean="0">
                <a:solidFill>
                  <a:srgbClr val="FF0000"/>
                </a:solidFill>
              </a:rPr>
              <a:t>Διατύπωση Προβλήματος</a:t>
            </a:r>
            <a:endParaRPr lang="en-US" sz="4000" dirty="0">
              <a:solidFill>
                <a:srgbClr val="FF0000"/>
              </a:solidFill>
            </a:endParaRPr>
          </a:p>
          <a:p>
            <a:pPr marL="514350" indent="-514350">
              <a:defRPr/>
            </a:pPr>
            <a:r>
              <a:rPr lang="el-GR" sz="4000" dirty="0" smtClean="0"/>
              <a:t>Το πλαίσιο </a:t>
            </a:r>
            <a:r>
              <a:rPr lang="en-US" sz="4000" dirty="0" err="1" smtClean="0"/>
              <a:t>PreLoc</a:t>
            </a:r>
            <a:endParaRPr lang="en-US" sz="4000" dirty="0" smtClean="0"/>
          </a:p>
          <a:p>
            <a:pPr marL="914400" lvl="1" indent="-514350">
              <a:defRPr/>
            </a:pPr>
            <a:r>
              <a:rPr lang="el-GR" sz="3600" i="1" dirty="0" smtClean="0"/>
              <a:t>Βήμα Συσταδοποιήσης</a:t>
            </a:r>
            <a:endParaRPr lang="en-US" sz="3600" dirty="0" smtClean="0"/>
          </a:p>
          <a:p>
            <a:pPr marL="914400" lvl="1" indent="-514350">
              <a:defRPr/>
            </a:pPr>
            <a:r>
              <a:rPr lang="el-GR" sz="3600" i="1" dirty="0" smtClean="0"/>
              <a:t>Βήμα Επιλογής</a:t>
            </a:r>
            <a:endParaRPr lang="en-US" sz="3600" dirty="0" smtClean="0"/>
          </a:p>
          <a:p>
            <a:pPr marL="914400" lvl="1" indent="-514350">
              <a:defRPr/>
            </a:pPr>
            <a:r>
              <a:rPr lang="el-GR" sz="3600" i="1" dirty="0" smtClean="0"/>
              <a:t>Βήμα Προσδιορισμού Θέσης</a:t>
            </a:r>
            <a:endParaRPr lang="en-US" sz="3600" dirty="0"/>
          </a:p>
          <a:p>
            <a:pPr marL="514350" indent="-514350">
              <a:defRPr/>
            </a:pPr>
            <a:r>
              <a:rPr lang="el-GR" sz="4000" dirty="0" smtClean="0"/>
              <a:t>Πειραματική Αποτίμηση</a:t>
            </a:r>
            <a:endParaRPr lang="en-US" sz="4000" dirty="0"/>
          </a:p>
          <a:p>
            <a:pPr marL="514350" indent="-514350">
              <a:defRPr/>
            </a:pPr>
            <a:r>
              <a:rPr lang="el-GR" sz="4000" dirty="0" smtClean="0"/>
              <a:t>Συμπεράσματα </a:t>
            </a:r>
            <a:r>
              <a:rPr lang="en-US" sz="4000" dirty="0" smtClean="0"/>
              <a:t>&amp; </a:t>
            </a:r>
            <a:r>
              <a:rPr lang="el-GR" sz="4000" dirty="0" smtClean="0"/>
              <a:t>Μελλοντικές Κατευθύνσεις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IIN </a:t>
            </a:r>
            <a:r>
              <a:rPr lang="el-GR" dirty="0" smtClean="0"/>
              <a:t>Ροή Εργασιών</a:t>
            </a:r>
            <a:endParaRPr lang="en-US" dirty="0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651500" y="836712"/>
            <a:ext cx="34925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/>
              <a:t>IIN </a:t>
            </a:r>
            <a:r>
              <a:rPr lang="el-GR" sz="2800" dirty="0" smtClean="0"/>
              <a:t>Υπηρεσία</a:t>
            </a:r>
            <a:endParaRPr lang="en-US" sz="2800" dirty="0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342" y="3457674"/>
            <a:ext cx="144145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450" y="1339949"/>
            <a:ext cx="15367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24524" y="1268513"/>
            <a:ext cx="3239963" cy="3888680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3059113" y="2276574"/>
            <a:ext cx="266541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987675" y="1465362"/>
            <a:ext cx="2736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400" b="0" dirty="0" smtClean="0"/>
              <a:t>α) Αποστολή Μετρήσεων</a:t>
            </a:r>
            <a:endParaRPr lang="en-US" sz="2400" b="0" dirty="0"/>
          </a:p>
        </p:txBody>
      </p:sp>
      <p:sp>
        <p:nvSpPr>
          <p:cNvPr id="34" name="Can 33"/>
          <p:cNvSpPr>
            <a:spLocks noChangeArrowheads="1"/>
          </p:cNvSpPr>
          <p:nvPr/>
        </p:nvSpPr>
        <p:spPr bwMode="auto">
          <a:xfrm>
            <a:off x="6443663" y="1916212"/>
            <a:ext cx="1944687" cy="2736924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6516216" y="2348881"/>
            <a:ext cx="18722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400" b="0" dirty="0" smtClean="0"/>
              <a:t>β) </a:t>
            </a:r>
            <a:r>
              <a:rPr lang="el-GR" sz="2400" b="0" dirty="0" err="1" smtClean="0"/>
              <a:t>Δημιουγία</a:t>
            </a:r>
            <a:r>
              <a:rPr lang="el-GR" sz="2400" b="0" dirty="0" smtClean="0"/>
              <a:t> Ραδιοχάρτη</a:t>
            </a:r>
            <a:endParaRPr lang="en-US" sz="2400" b="0" dirty="0">
              <a:solidFill>
                <a:schemeClr val="tx1"/>
              </a:solidFill>
            </a:endParaRPr>
          </a:p>
        </p:txBody>
      </p:sp>
      <p:pic>
        <p:nvPicPr>
          <p:cNvPr id="12301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1124049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Straight Arrow Connector 47"/>
          <p:cNvCxnSpPr>
            <a:cxnSpLocks noChangeShapeType="1"/>
          </p:cNvCxnSpPr>
          <p:nvPr/>
        </p:nvCxnSpPr>
        <p:spPr bwMode="auto">
          <a:xfrm flipH="1">
            <a:off x="3131840" y="4221088"/>
            <a:ext cx="2232025" cy="25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2843808" y="3429000"/>
            <a:ext cx="2736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400" b="0" dirty="0" smtClean="0"/>
              <a:t>γ) Προσδιορισμός Θέσης</a:t>
            </a:r>
            <a:endParaRPr lang="en-US" sz="2400" b="0" dirty="0"/>
          </a:p>
        </p:txBody>
      </p:sp>
      <p:sp>
        <p:nvSpPr>
          <p:cNvPr id="12312" name="TextBox 61"/>
          <p:cNvSpPr txBox="1">
            <a:spLocks noChangeArrowheads="1"/>
          </p:cNvSpPr>
          <p:nvPr/>
        </p:nvSpPr>
        <p:spPr bwMode="auto">
          <a:xfrm>
            <a:off x="827584" y="836712"/>
            <a:ext cx="22322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800" dirty="0" smtClean="0"/>
              <a:t>Καταγραφή</a:t>
            </a:r>
            <a:endParaRPr lang="en-US" sz="2800" dirty="0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971178" y="5300762"/>
            <a:ext cx="20886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800" dirty="0" smtClean="0"/>
              <a:t>Πλοήγηση</a:t>
            </a:r>
            <a:endParaRPr lang="en-US" sz="2800" dirty="0"/>
          </a:p>
        </p:txBody>
      </p:sp>
      <p:sp>
        <p:nvSpPr>
          <p:cNvPr id="28" name="TextBox 18"/>
          <p:cNvSpPr txBox="1">
            <a:spLocks noChangeArrowheads="1"/>
          </p:cNvSpPr>
          <p:nvPr/>
        </p:nvSpPr>
        <p:spPr bwMode="auto">
          <a:xfrm>
            <a:off x="2915816" y="5229200"/>
            <a:ext cx="5976664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400" u="sng" dirty="0" smtClean="0">
                <a:solidFill>
                  <a:schemeClr val="tx1"/>
                </a:solidFill>
              </a:rPr>
              <a:t>δ) Εναλλακτικές προσδιορισμού θέσης</a:t>
            </a:r>
            <a:endParaRPr lang="en-US" sz="2400" u="sng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</a:t>
            </a:r>
            <a:r>
              <a:rPr lang="en-US" sz="2400" b="0" dirty="0" smtClean="0">
                <a:solidFill>
                  <a:schemeClr val="tx1"/>
                </a:solidFill>
              </a:rPr>
              <a:t>lient-</a:t>
            </a:r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en-US" sz="2400" b="0" dirty="0" smtClean="0">
                <a:solidFill>
                  <a:schemeClr val="tx1"/>
                </a:solidFill>
              </a:rPr>
              <a:t>ide-</a:t>
            </a:r>
            <a:r>
              <a:rPr lang="en-US" sz="2400" dirty="0" smtClean="0">
                <a:solidFill>
                  <a:srgbClr val="FF0000"/>
                </a:solidFill>
              </a:rPr>
              <a:t>A</a:t>
            </a:r>
            <a:r>
              <a:rPr lang="en-US" sz="2400" b="0" dirty="0" smtClean="0">
                <a:solidFill>
                  <a:schemeClr val="tx1"/>
                </a:solidFill>
              </a:rPr>
              <a:t>pproach (</a:t>
            </a:r>
            <a:r>
              <a:rPr lang="en-US" sz="2400" dirty="0" smtClean="0">
                <a:solidFill>
                  <a:srgbClr val="FF0000"/>
                </a:solidFill>
              </a:rPr>
              <a:t>CSA</a:t>
            </a:r>
            <a:r>
              <a:rPr lang="en-US" sz="2400" b="0" dirty="0" smtClean="0">
                <a:solidFill>
                  <a:schemeClr val="tx1"/>
                </a:solidFill>
              </a:rPr>
              <a:t>)</a:t>
            </a:r>
            <a:endParaRPr lang="en-US" sz="2400" b="0" dirty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en-US" sz="2400" b="0" dirty="0" smtClean="0">
                <a:solidFill>
                  <a:schemeClr val="tx1"/>
                </a:solidFill>
              </a:rPr>
              <a:t>erver-</a:t>
            </a:r>
            <a:r>
              <a:rPr lang="en-US" sz="2400" dirty="0" smtClean="0">
                <a:solidFill>
                  <a:srgbClr val="FF0000"/>
                </a:solidFill>
              </a:rPr>
              <a:t>S</a:t>
            </a:r>
            <a:r>
              <a:rPr lang="en-US" sz="2400" b="0" dirty="0" smtClean="0">
                <a:solidFill>
                  <a:schemeClr val="tx1"/>
                </a:solidFill>
              </a:rPr>
              <a:t>ide-</a:t>
            </a:r>
            <a:r>
              <a:rPr lang="en-US" sz="2400" dirty="0" smtClean="0">
                <a:solidFill>
                  <a:srgbClr val="FF0000"/>
                </a:solidFill>
              </a:rPr>
              <a:t>A</a:t>
            </a:r>
            <a:r>
              <a:rPr lang="en-US" sz="2400" b="0" dirty="0" smtClean="0">
                <a:solidFill>
                  <a:schemeClr val="tx1"/>
                </a:solidFill>
              </a:rPr>
              <a:t>pproach (</a:t>
            </a:r>
            <a:r>
              <a:rPr lang="en-US" sz="2400" dirty="0" smtClean="0">
                <a:solidFill>
                  <a:srgbClr val="FF0000"/>
                </a:solidFill>
              </a:rPr>
              <a:t>SSA</a:t>
            </a:r>
            <a:r>
              <a:rPr lang="en-US" sz="2400" b="0" dirty="0" smtClean="0">
                <a:solidFill>
                  <a:schemeClr val="tx1"/>
                </a:solidFill>
              </a:rPr>
              <a:t>)</a:t>
            </a:r>
            <a:endParaRPr lang="en-US" sz="2400" b="0" dirty="0">
              <a:solidFill>
                <a:schemeClr val="tx1"/>
              </a:solidFill>
            </a:endParaRPr>
          </a:p>
        </p:txBody>
      </p:sp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3501008"/>
            <a:ext cx="140754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0" y="621166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CSA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91872" y="458112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SSA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4005064"/>
            <a:ext cx="888213" cy="72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692" y="3375720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13285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49289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93305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509120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941168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TextBox 60"/>
          <p:cNvSpPr txBox="1"/>
          <p:nvPr/>
        </p:nvSpPr>
        <p:spPr>
          <a:xfrm rot="18087307">
            <a:off x="289570" y="4155258"/>
            <a:ext cx="140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fingerprint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-0.65486 0.2305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700" y="1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 animBg="1"/>
      <p:bldP spid="45" grpId="0"/>
      <p:bldP spid="51" grpId="0"/>
      <p:bldP spid="63" grpId="0"/>
      <p:bldP spid="36" grpId="0"/>
      <p:bldP spid="36" grpId="1"/>
      <p:bldP spid="37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CSA </a:t>
            </a:r>
            <a:r>
              <a:rPr lang="el-GR" dirty="0" smtClean="0"/>
              <a:t>Πλοήγηση </a:t>
            </a:r>
            <a:r>
              <a:rPr lang="en-US" dirty="0" smtClean="0"/>
              <a:t>(Anyplace)</a:t>
            </a:r>
            <a:endParaRPr lang="en-US" dirty="0"/>
          </a:p>
        </p:txBody>
      </p:sp>
      <p:pic>
        <p:nvPicPr>
          <p:cNvPr id="1433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1375048"/>
            <a:ext cx="748982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Box 12"/>
          <p:cNvSpPr txBox="1">
            <a:spLocks noChangeArrowheads="1"/>
          </p:cNvSpPr>
          <p:nvPr/>
        </p:nvSpPr>
        <p:spPr bwMode="auto">
          <a:xfrm>
            <a:off x="3348038" y="5733256"/>
            <a:ext cx="23034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 u="sng" dirty="0">
                <a:solidFill>
                  <a:srgbClr val="FF0000"/>
                </a:solidFill>
                <a:hlinkClick r:id="rId4"/>
              </a:rPr>
              <a:t>Video</a:t>
            </a:r>
            <a:endParaRPr lang="en-US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</Template>
  <TotalTime>38965</TotalTime>
  <Words>1926</Words>
  <Application>Microsoft Office PowerPoint</Application>
  <PresentationFormat>On-screen Show (4:3)</PresentationFormat>
  <Paragraphs>376</Paragraphs>
  <Slides>34</Slides>
  <Notes>31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Default Design</vt:lpstr>
      <vt:lpstr>Equation</vt:lpstr>
      <vt:lpstr>Image</vt:lpstr>
      <vt:lpstr>Προ-ανάκτηση Ραδιοχαρτών για Πλοήγηση σε Εσωτερικούς Χώρους επί Δικτύου Wi-Fi Διακοπτόμενης Συνδεσιμότητας *</vt:lpstr>
      <vt:lpstr>Παρακίνηση</vt:lpstr>
      <vt:lpstr>Σύγχρονη Γεωτοποθέτηση</vt:lpstr>
      <vt:lpstr>Anyplace</vt:lpstr>
      <vt:lpstr>Anyplace</vt:lpstr>
      <vt:lpstr>Anyplace @ HDMS’15</vt:lpstr>
      <vt:lpstr>Περίληψη Παρουσίασης</vt:lpstr>
      <vt:lpstr>IIN Ροή Εργασιών</vt:lpstr>
      <vt:lpstr>CSA Πλοήγηση (Anyplace)</vt:lpstr>
      <vt:lpstr>CSA Αδυναμίες</vt:lpstr>
      <vt:lpstr>SSA Πλοήγηση (Anyplace)</vt:lpstr>
      <vt:lpstr>Διακοπτόμενη Συνδεσιμότητα</vt:lpstr>
      <vt:lpstr>PreLoc Πλοήγηση</vt:lpstr>
      <vt:lpstr>Διατύπωση Προβλήματος</vt:lpstr>
      <vt:lpstr>Περίληψη Παρουσίασης</vt:lpstr>
      <vt:lpstr>PreLoc - Βήμα Συσταδοποιήσης</vt:lpstr>
      <vt:lpstr>PreLoc - Βήμα Συσταδοποιήσης </vt:lpstr>
      <vt:lpstr>PreLoc - Βήμα Επιλογής</vt:lpstr>
      <vt:lpstr>PreLoc - Βήμα Επιλογής </vt:lpstr>
      <vt:lpstr>PreLoc Βήμα Επιλογής</vt:lpstr>
      <vt:lpstr>PreLoc Βήμα Προσδιορισμού Θέσης</vt:lpstr>
      <vt:lpstr>Περίληψη Παρουσίασης</vt:lpstr>
      <vt:lpstr>Δεδομένα &amp; Σενάριο</vt:lpstr>
      <vt:lpstr>Μετρικές Εκτίμησης</vt:lpstr>
      <vt:lpstr>Τεχνικές: Ακρίβεια (A)</vt:lpstr>
      <vt:lpstr>Τεχνικές: Χρόνος (T)</vt:lpstr>
      <vt:lpstr>Περίληψη Παρουσίασης</vt:lpstr>
      <vt:lpstr>Συμπεράσματα &amp; Μέλλον</vt:lpstr>
      <vt:lpstr>Προ-ανάκτηση Ραδιοχαρτών για Πλοήγηση σε Εσωτερικούς Χώρους επί Δικτύου Wi-Fi Διακοπτόμενης Συνδεσιμότητας </vt:lpstr>
      <vt:lpstr>Εφαρμογές Εσωτερικών Χώρων</vt:lpstr>
      <vt:lpstr>Anyplace IIN Εφαρμογή</vt:lpstr>
      <vt:lpstr>Καταγραφή στο Anyplace</vt:lpstr>
      <vt:lpstr>Διακοπτόμενη Συνδεσιμότητα</vt:lpstr>
      <vt:lpstr>Varying Number of Prefetched Clusters</vt:lpstr>
    </vt:vector>
  </TitlesOfParts>
  <Company>UCR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Querying Sensor Data in Smartphone Networks</dc:title>
  <dc:subject>University of Cyprus</dc:subject>
  <dc:creator>Demetris Zeinalipour</dc:creator>
  <cp:lastModifiedBy>dz</cp:lastModifiedBy>
  <cp:revision>2472</cp:revision>
  <cp:lastPrinted>2005-08-16T19:27:47Z</cp:lastPrinted>
  <dcterms:created xsi:type="dcterms:W3CDTF">2002-06-13T03:57:29Z</dcterms:created>
  <dcterms:modified xsi:type="dcterms:W3CDTF">2015-08-02T07:58:53Z</dcterms:modified>
</cp:coreProperties>
</file>